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60" r:id="rId5"/>
    <p:sldId id="259" r:id="rId6"/>
    <p:sldId id="261" r:id="rId7"/>
    <p:sldId id="262" r:id="rId8"/>
    <p:sldId id="274" r:id="rId9"/>
    <p:sldId id="277" r:id="rId10"/>
    <p:sldId id="268" r:id="rId11"/>
    <p:sldId id="265" r:id="rId12"/>
    <p:sldId id="266" r:id="rId13"/>
    <p:sldId id="267" r:id="rId14"/>
    <p:sldId id="264" r:id="rId15"/>
    <p:sldId id="271" r:id="rId16"/>
    <p:sldId id="272" r:id="rId17"/>
    <p:sldId id="273" r:id="rId18"/>
    <p:sldId id="270" r:id="rId19"/>
    <p:sldId id="269"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54" autoAdjust="0"/>
  </p:normalViewPr>
  <p:slideViewPr>
    <p:cSldViewPr>
      <p:cViewPr varScale="1">
        <p:scale>
          <a:sx n="89" d="100"/>
          <a:sy n="89" d="100"/>
        </p:scale>
        <p:origin x="21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000B232-DB11-48C7-BCC6-0E94AC6535E4}" type="datetimeFigureOut">
              <a:rPr lang="en-US" smtClean="0"/>
              <a:t>5/30/2019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A87F13B-60BE-40B9-BDA6-1F25A2B315A2}" type="slidenum">
              <a:rPr lang="en-US" smtClean="0"/>
              <a:t>‹#›</a:t>
            </a:fld>
            <a:endParaRPr lang="en-US"/>
          </a:p>
        </p:txBody>
      </p:sp>
    </p:spTree>
    <p:extLst>
      <p:ext uri="{BB962C8B-B14F-4D97-AF65-F5344CB8AC3E}">
        <p14:creationId xmlns:p14="http://schemas.microsoft.com/office/powerpoint/2010/main" val="1533502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87F13B-60BE-40B9-BDA6-1F25A2B315A2}" type="slidenum">
              <a:rPr lang="en-US" smtClean="0"/>
              <a:t>1</a:t>
            </a:fld>
            <a:endParaRPr lang="en-US"/>
          </a:p>
        </p:txBody>
      </p:sp>
    </p:spTree>
    <p:extLst>
      <p:ext uri="{BB962C8B-B14F-4D97-AF65-F5344CB8AC3E}">
        <p14:creationId xmlns:p14="http://schemas.microsoft.com/office/powerpoint/2010/main" val="256056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discussions with our Resource Centers and with our sub-grantees during site monitoring visits, we were made aware of the possible need for a standardized enrollment form. We were finding</a:t>
            </a:r>
            <a:r>
              <a:rPr lang="en-US" baseline="0" dirty="0"/>
              <a:t> that some enrollment forms didn’t seem to adequately cover the health information that should be provided for all participants. We </a:t>
            </a:r>
            <a:r>
              <a:rPr lang="en-US" dirty="0"/>
              <a:t>sought advice from our school nurse on staff</a:t>
            </a:r>
            <a:r>
              <a:rPr lang="en-US" baseline="0" dirty="0"/>
              <a:t> for the health section.  </a:t>
            </a:r>
          </a:p>
          <a:p>
            <a:r>
              <a:rPr lang="en-US" dirty="0">
                <a:solidFill>
                  <a:prstClr val="black"/>
                </a:solidFill>
              </a:rPr>
              <a:t>It was also noted that the parental permission to access student data for the purposes of evaluating the program be included on this form as many of you already do. </a:t>
            </a:r>
            <a:r>
              <a:rPr lang="en-US" baseline="0" dirty="0"/>
              <a:t>We worked with MI on wording for the data release section. </a:t>
            </a:r>
            <a:r>
              <a:rPr lang="en-US" b="1" u="sng" baseline="0" dirty="0"/>
              <a:t>Let’s take a brief look a the enrollment Form Template.</a:t>
            </a:r>
            <a:endParaRPr lang="en-US" b="1" u="sng" dirty="0"/>
          </a:p>
        </p:txBody>
      </p:sp>
      <p:sp>
        <p:nvSpPr>
          <p:cNvPr id="4" name="Slide Number Placeholder 3"/>
          <p:cNvSpPr>
            <a:spLocks noGrp="1"/>
          </p:cNvSpPr>
          <p:nvPr>
            <p:ph type="sldNum" sz="quarter" idx="10"/>
          </p:nvPr>
        </p:nvSpPr>
        <p:spPr/>
        <p:txBody>
          <a:bodyPr/>
          <a:lstStyle/>
          <a:p>
            <a:fld id="{6A87F13B-60BE-40B9-BDA6-1F25A2B315A2}" type="slidenum">
              <a:rPr lang="en-US" smtClean="0"/>
              <a:t>10</a:t>
            </a:fld>
            <a:endParaRPr lang="en-US"/>
          </a:p>
        </p:txBody>
      </p:sp>
    </p:spTree>
    <p:extLst>
      <p:ext uri="{BB962C8B-B14F-4D97-AF65-F5344CB8AC3E}">
        <p14:creationId xmlns:p14="http://schemas.microsoft.com/office/powerpoint/2010/main" val="3740126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a:t>
            </a:r>
            <a:r>
              <a:rPr lang="en-US" baseline="0" dirty="0"/>
              <a:t> is a reminder that all activities should have lesson plans that are approved in advance - by the site coordinator in most cases.</a:t>
            </a:r>
            <a:r>
              <a:rPr lang="en-US" dirty="0"/>
              <a:t> We</a:t>
            </a:r>
            <a:r>
              <a:rPr lang="en-US" baseline="0" dirty="0"/>
              <a:t> thought having a template might be helpful for program staff that perhaps aren’t familiar with how to create a lesson plan. We also thought it important to create a template that was appropriate for out-of-school time. These three things should be included on all lesson plans – whether you choose to use this template or you have your own template. The Federal and State requirements, as per the RFP, make it clear that activities must be aligned with the New York State Learning Standards, that SEL benchmarks are reflected in program activities and that there are clear learning objectives for each activity.  The lesson plan is a sure way for activity leaders to keep these requirements in mind as they plan for each day. It also provides a way for site coordinators to maintain quality standards as they conduct their program activity implementation reviews and oversight of the program as a whole. </a:t>
            </a:r>
            <a:r>
              <a:rPr lang="en-US" b="1" u="sng" baseline="0" dirty="0"/>
              <a:t>Let’s take a look at where this occurs on the revised Site Monitoring Tool</a:t>
            </a:r>
            <a:r>
              <a:rPr lang="en-US" b="1" baseline="0" dirty="0"/>
              <a:t>. </a:t>
            </a:r>
            <a:r>
              <a:rPr lang="en-US" b="1" u="sng" baseline="0" dirty="0"/>
              <a:t>Then let’s have a look as the sample template.</a:t>
            </a:r>
          </a:p>
          <a:p>
            <a:endParaRPr lang="en-US" dirty="0"/>
          </a:p>
        </p:txBody>
      </p:sp>
      <p:sp>
        <p:nvSpPr>
          <p:cNvPr id="4" name="Slide Number Placeholder 3"/>
          <p:cNvSpPr>
            <a:spLocks noGrp="1"/>
          </p:cNvSpPr>
          <p:nvPr>
            <p:ph type="sldNum" sz="quarter" idx="10"/>
          </p:nvPr>
        </p:nvSpPr>
        <p:spPr/>
        <p:txBody>
          <a:bodyPr/>
          <a:lstStyle/>
          <a:p>
            <a:fld id="{6A87F13B-60BE-40B9-BDA6-1F25A2B315A2}" type="slidenum">
              <a:rPr lang="en-US" smtClean="0"/>
              <a:t>11</a:t>
            </a:fld>
            <a:endParaRPr lang="en-US"/>
          </a:p>
        </p:txBody>
      </p:sp>
    </p:spTree>
    <p:extLst>
      <p:ext uri="{BB962C8B-B14F-4D97-AF65-F5344CB8AC3E}">
        <p14:creationId xmlns:p14="http://schemas.microsoft.com/office/powerpoint/2010/main" val="102141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all agree that in order to effectively manage</a:t>
            </a:r>
            <a:r>
              <a:rPr lang="en-US" baseline="0" dirty="0"/>
              <a:t> a program, that a manger should have oversight of all program activities and be able to provide feedback to staff in order to ensure that program delivery is aligned with the grant’s goals and objectives and that best practices in out of school time programming is being followed as consistently as possible? We do too. We have run into issues with the Teachers’ Unions which object to the program director reviewing staff performance of teachers working in the 21</a:t>
            </a:r>
            <a:r>
              <a:rPr lang="en-US" baseline="30000" dirty="0"/>
              <a:t>st</a:t>
            </a:r>
            <a:r>
              <a:rPr lang="en-US" baseline="0" dirty="0"/>
              <a:t> CCLC program. While the US ED takes issue with Unions about this – saying that the 21</a:t>
            </a:r>
            <a:r>
              <a:rPr lang="en-US" baseline="30000" dirty="0"/>
              <a:t>st</a:t>
            </a:r>
            <a:r>
              <a:rPr lang="en-US" baseline="0" dirty="0"/>
              <a:t> CCLC program has its own requirements that </a:t>
            </a:r>
            <a:r>
              <a:rPr lang="en-US" baseline="0" dirty="0" err="1"/>
              <a:t>supercede</a:t>
            </a:r>
            <a:r>
              <a:rPr lang="en-US" baseline="0" dirty="0"/>
              <a:t> the Union’s requirements, we have decided not to fight that battle. Instead we are requiring the Program Activity Implementation Review that program managers/directors must do two times per year. It requires observing the delivery of all activities at least twice per year in a formal and documented way. We have created a tool that we encourage you to use (you may use a similar tool if you have one that like) that addresses major program activity implementation key deliverables. </a:t>
            </a:r>
            <a:r>
              <a:rPr lang="en-US" b="1" u="sng" baseline="0" dirty="0">
                <a:solidFill>
                  <a:srgbClr val="FF0000"/>
                </a:solidFill>
              </a:rPr>
              <a:t>Let’s take a brief look at the tool</a:t>
            </a:r>
            <a:r>
              <a:rPr lang="en-US" baseline="0" dirty="0"/>
              <a:t>. It is posted on our website so that you all can access it for your own use. Reviewers will ask to see evidence of this PAIR for all program </a:t>
            </a:r>
            <a:r>
              <a:rPr lang="en-US" baseline="0" dirty="0" err="1"/>
              <a:t>acitivites</a:t>
            </a:r>
            <a:r>
              <a:rPr lang="en-US" baseline="0" dirty="0"/>
              <a:t> when conducting the SMV.</a:t>
            </a:r>
            <a:endParaRPr lang="en-US" dirty="0"/>
          </a:p>
        </p:txBody>
      </p:sp>
      <p:sp>
        <p:nvSpPr>
          <p:cNvPr id="4" name="Slide Number Placeholder 3"/>
          <p:cNvSpPr>
            <a:spLocks noGrp="1"/>
          </p:cNvSpPr>
          <p:nvPr>
            <p:ph type="sldNum" sz="quarter" idx="10"/>
          </p:nvPr>
        </p:nvSpPr>
        <p:spPr/>
        <p:txBody>
          <a:bodyPr/>
          <a:lstStyle/>
          <a:p>
            <a:fld id="{6A87F13B-60BE-40B9-BDA6-1F25A2B315A2}" type="slidenum">
              <a:rPr lang="en-US" smtClean="0"/>
              <a:t>12</a:t>
            </a:fld>
            <a:endParaRPr lang="en-US"/>
          </a:p>
        </p:txBody>
      </p:sp>
    </p:spTree>
    <p:extLst>
      <p:ext uri="{BB962C8B-B14F-4D97-AF65-F5344CB8AC3E}">
        <p14:creationId xmlns:p14="http://schemas.microsoft.com/office/powerpoint/2010/main" val="125444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a:t>
            </a:r>
            <a:r>
              <a:rPr lang="en-US" baseline="0" dirty="0"/>
              <a:t> fiscal department has not yet looked at the Fiscal Policies and Procedures Template to ensure that your organization is in compliance with all State and Federal laws guiding fiscal record keeping at your organization, we advise you to do so ASAP. </a:t>
            </a:r>
            <a:r>
              <a:rPr lang="en-US" b="1" u="sng" baseline="0" dirty="0"/>
              <a:t>Let’s take a look at SMV Section C for a brief  run-down of what reviewers will ask to see as evidence of fiscal compliance. Then let’s take a look at the Fiscal Policy and Procedures Template</a:t>
            </a:r>
            <a:r>
              <a:rPr lang="en-US" baseline="0" dirty="0"/>
              <a:t>. There are also additional documents posted on our website that explain many of the requirements in more detail.</a:t>
            </a:r>
            <a:endParaRPr lang="en-US" dirty="0"/>
          </a:p>
        </p:txBody>
      </p:sp>
      <p:sp>
        <p:nvSpPr>
          <p:cNvPr id="4" name="Slide Number Placeholder 3"/>
          <p:cNvSpPr>
            <a:spLocks noGrp="1"/>
          </p:cNvSpPr>
          <p:nvPr>
            <p:ph type="sldNum" sz="quarter" idx="10"/>
          </p:nvPr>
        </p:nvSpPr>
        <p:spPr/>
        <p:txBody>
          <a:bodyPr/>
          <a:lstStyle/>
          <a:p>
            <a:fld id="{6A87F13B-60BE-40B9-BDA6-1F25A2B315A2}" type="slidenum">
              <a:rPr lang="en-US" smtClean="0"/>
              <a:t>13</a:t>
            </a:fld>
            <a:endParaRPr lang="en-US"/>
          </a:p>
        </p:txBody>
      </p:sp>
    </p:spTree>
    <p:extLst>
      <p:ext uri="{BB962C8B-B14F-4D97-AF65-F5344CB8AC3E}">
        <p14:creationId xmlns:p14="http://schemas.microsoft.com/office/powerpoint/2010/main" val="3708768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87F13B-60BE-40B9-BDA6-1F25A2B315A2}" type="slidenum">
              <a:rPr lang="en-US" smtClean="0"/>
              <a:t>14</a:t>
            </a:fld>
            <a:endParaRPr lang="en-US"/>
          </a:p>
        </p:txBody>
      </p:sp>
    </p:spTree>
    <p:extLst>
      <p:ext uri="{BB962C8B-B14F-4D97-AF65-F5344CB8AC3E}">
        <p14:creationId xmlns:p14="http://schemas.microsoft.com/office/powerpoint/2010/main" val="358950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program, 21st CCLC staff and students interact directly with NASA scientists and engineers, learning firsthand about engineering design. </a:t>
            </a:r>
          </a:p>
          <a:p>
            <a:r>
              <a:rPr lang="en-US" dirty="0"/>
              <a:t>The Engineering Design Challenges provide students in grades 3-8 with opportunities to work on engineering design problems that are based on real mission data and experiences encountered by NASA scientists and engineers, and that highlight NASA’s unique mission of space exploration. </a:t>
            </a:r>
          </a:p>
          <a:p>
            <a:endParaRPr lang="en-US" dirty="0"/>
          </a:p>
          <a:p>
            <a:endParaRPr lang="en-US" dirty="0"/>
          </a:p>
        </p:txBody>
      </p:sp>
      <p:sp>
        <p:nvSpPr>
          <p:cNvPr id="4" name="Slide Number Placeholder 3"/>
          <p:cNvSpPr>
            <a:spLocks noGrp="1"/>
          </p:cNvSpPr>
          <p:nvPr>
            <p:ph type="sldNum" sz="quarter" idx="5"/>
          </p:nvPr>
        </p:nvSpPr>
        <p:spPr/>
        <p:txBody>
          <a:bodyPr/>
          <a:lstStyle/>
          <a:p>
            <a:fld id="{6A87F13B-60BE-40B9-BDA6-1F25A2B315A2}" type="slidenum">
              <a:rPr lang="en-US" smtClean="0"/>
              <a:t>15</a:t>
            </a:fld>
            <a:endParaRPr lang="en-US"/>
          </a:p>
        </p:txBody>
      </p:sp>
    </p:spTree>
    <p:extLst>
      <p:ext uri="{BB962C8B-B14F-4D97-AF65-F5344CB8AC3E}">
        <p14:creationId xmlns:p14="http://schemas.microsoft.com/office/powerpoint/2010/main" val="3043799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it Glide. (grades 6-8) Students build a shoebox glider to produce the greatest glide slope.</a:t>
            </a:r>
          </a:p>
          <a:p>
            <a:r>
              <a:rPr lang="en-US" dirty="0"/>
              <a:t>Mission to Mars. (grades 3-5) Students develop a device to slow down spacecraft landing on Mars.</a:t>
            </a:r>
          </a:p>
          <a:p>
            <a:r>
              <a:rPr lang="en-US" dirty="0"/>
              <a:t>Packing Up for the Moon. (grades 6-8) Students design a plant growth chamber that could be used by astronauts to grow vegetables on the moon. </a:t>
            </a:r>
          </a:p>
          <a:p>
            <a:r>
              <a:rPr lang="en-US" dirty="0"/>
              <a:t>Parachuting onto Mars. (grades 6-8) Students develop a drag device to slow the descent of a spacecraft or probe, while protecting its cargo for a successful landing. </a:t>
            </a:r>
          </a:p>
          <a:p>
            <a:r>
              <a:rPr lang="en-US" dirty="0"/>
              <a:t>Safe Travels. (grades 3-5) Students develop devices for astronauts traveling to the Moon or Mars.</a:t>
            </a:r>
          </a:p>
          <a:p>
            <a:r>
              <a:rPr lang="en-US" dirty="0"/>
              <a:t>Spacecraft Safety. (grades 6-8) Students help design NASA’s next generation spacecraft. </a:t>
            </a:r>
          </a:p>
          <a:p>
            <a:r>
              <a:rPr lang="en-US" dirty="0"/>
              <a:t>Why Pressure Suits? (grades 6-8) Students design a pressure suit or spacesuit that will protect a high-altitude pilot or astronaut from the low-pressure, near-vacuum environment that is experienced in space. </a:t>
            </a:r>
          </a:p>
          <a:p>
            <a:endParaRPr lang="en-US" dirty="0"/>
          </a:p>
        </p:txBody>
      </p:sp>
      <p:sp>
        <p:nvSpPr>
          <p:cNvPr id="4" name="Slide Number Placeholder 3"/>
          <p:cNvSpPr>
            <a:spLocks noGrp="1"/>
          </p:cNvSpPr>
          <p:nvPr>
            <p:ph type="sldNum" sz="quarter" idx="5"/>
          </p:nvPr>
        </p:nvSpPr>
        <p:spPr/>
        <p:txBody>
          <a:bodyPr/>
          <a:lstStyle/>
          <a:p>
            <a:fld id="{6A87F13B-60BE-40B9-BDA6-1F25A2B315A2}" type="slidenum">
              <a:rPr lang="en-US" smtClean="0"/>
              <a:t>16</a:t>
            </a:fld>
            <a:endParaRPr lang="en-US"/>
          </a:p>
        </p:txBody>
      </p:sp>
    </p:spTree>
    <p:extLst>
      <p:ext uri="{BB962C8B-B14F-4D97-AF65-F5344CB8AC3E}">
        <p14:creationId xmlns:p14="http://schemas.microsoft.com/office/powerpoint/2010/main" val="632013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73E87"/>
                </a:solidFill>
                <a:latin typeface="Calibri" panose="020F0502020204030204" pitchFamily="34" charset="0"/>
              </a:rPr>
              <a:t>Please note that scientist and engineer connections and support are available only to sites participating in this school year’s initiative; however, activity materials are available for other sites to use on their own. </a:t>
            </a:r>
          </a:p>
          <a:p>
            <a:endParaRPr lang="en-US" sz="1200" dirty="0">
              <a:solidFill>
                <a:srgbClr val="073E87"/>
              </a:solidFill>
              <a:latin typeface="Calibri" panose="020F0502020204030204" pitchFamily="34" charset="0"/>
            </a:endParaRPr>
          </a:p>
          <a:p>
            <a:r>
              <a:rPr lang="en-US" sz="1200" dirty="0">
                <a:solidFill>
                  <a:srgbClr val="073E87"/>
                </a:solidFill>
                <a:latin typeface="Calibri" panose="020F0502020204030204" pitchFamily="34" charset="0"/>
              </a:rPr>
              <a:t>I hope that we will also utilize the SLACK, discussion board/platform to share ideas, ask questions, and even document the process. I know that Nicholas, from our RC, will talk more about this later during the conference. </a:t>
            </a:r>
          </a:p>
          <a:p>
            <a:endParaRPr lang="en-US" sz="1200" dirty="0">
              <a:solidFill>
                <a:srgbClr val="073E87"/>
              </a:solidFill>
              <a:latin typeface="Calibri" panose="020F0502020204030204" pitchFamily="34" charset="0"/>
            </a:endParaRPr>
          </a:p>
          <a:p>
            <a:r>
              <a:rPr lang="en-US" sz="1200" dirty="0">
                <a:solidFill>
                  <a:srgbClr val="073E87"/>
                </a:solidFill>
                <a:latin typeface="Calibri" panose="020F0502020204030204" pitchFamily="34" charset="0"/>
              </a:rPr>
              <a:t>I also wanted to let you know that there should be another session for 2020-21 coming in December for those of you that may not have applied for this round. For information about this application process please stayed tuned to our website and of course we will </a:t>
            </a:r>
            <a:r>
              <a:rPr lang="en-US" sz="1200">
                <a:solidFill>
                  <a:srgbClr val="073E87"/>
                </a:solidFill>
                <a:latin typeface="Calibri" panose="020F0502020204030204" pitchFamily="34" charset="0"/>
              </a:rPr>
              <a:t>send out </a:t>
            </a:r>
            <a:r>
              <a:rPr lang="en-US" sz="1200" dirty="0">
                <a:solidFill>
                  <a:srgbClr val="073E87"/>
                </a:solidFill>
                <a:latin typeface="Calibri" panose="020F0502020204030204" pitchFamily="34" charset="0"/>
              </a:rPr>
              <a:t>an email informing you about this opportunity. Also on our state website, we have listed key dates such as the Face to Face PD with NASA in July, Submission videos due 1/24/20, our State Culminating Event in March of 2020. There are also media tool kits for your programs to use to spread the great news about how NYS is part of this STEM design challenge.  </a:t>
            </a:r>
          </a:p>
          <a:p>
            <a:endParaRPr lang="en-US" sz="1200" dirty="0">
              <a:solidFill>
                <a:srgbClr val="073E87"/>
              </a:solidFill>
              <a:latin typeface="Calibri" panose="020F0502020204030204" pitchFamily="34" charset="0"/>
            </a:endParaRPr>
          </a:p>
          <a:p>
            <a:r>
              <a:rPr lang="en-US" sz="1200" dirty="0">
                <a:solidFill>
                  <a:srgbClr val="073E87"/>
                </a:solidFill>
                <a:latin typeface="Calibri" panose="020F0502020204030204" pitchFamily="34" charset="0"/>
              </a:rPr>
              <a:t>We hope to document (photograph/video) and share this journey…so stayed tuned to NYSED’s NASA website. </a:t>
            </a:r>
          </a:p>
          <a:p>
            <a:endParaRPr lang="en-US" dirty="0"/>
          </a:p>
        </p:txBody>
      </p:sp>
      <p:sp>
        <p:nvSpPr>
          <p:cNvPr id="4" name="Slide Number Placeholder 3"/>
          <p:cNvSpPr>
            <a:spLocks noGrp="1"/>
          </p:cNvSpPr>
          <p:nvPr>
            <p:ph type="sldNum" sz="quarter" idx="10"/>
          </p:nvPr>
        </p:nvSpPr>
        <p:spPr/>
        <p:txBody>
          <a:bodyPr/>
          <a:lstStyle/>
          <a:p>
            <a:fld id="{6A87F13B-60BE-40B9-BDA6-1F25A2B315A2}" type="slidenum">
              <a:rPr lang="en-US" smtClean="0"/>
              <a:t>17</a:t>
            </a:fld>
            <a:endParaRPr lang="en-US"/>
          </a:p>
        </p:txBody>
      </p:sp>
    </p:spTree>
    <p:extLst>
      <p:ext uri="{BB962C8B-B14F-4D97-AF65-F5344CB8AC3E}">
        <p14:creationId xmlns:p14="http://schemas.microsoft.com/office/powerpoint/2010/main" val="2334597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87F13B-60BE-40B9-BDA6-1F25A2B315A2}" type="slidenum">
              <a:rPr lang="en-US" smtClean="0"/>
              <a:t>18</a:t>
            </a:fld>
            <a:endParaRPr lang="en-US"/>
          </a:p>
        </p:txBody>
      </p:sp>
    </p:spTree>
    <p:extLst>
      <p:ext uri="{BB962C8B-B14F-4D97-AF65-F5344CB8AC3E}">
        <p14:creationId xmlns:p14="http://schemas.microsoft.com/office/powerpoint/2010/main" val="1068148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87F13B-60BE-40B9-BDA6-1F25A2B315A2}" type="slidenum">
              <a:rPr lang="en-US" smtClean="0"/>
              <a:t>19</a:t>
            </a:fld>
            <a:endParaRPr lang="en-US"/>
          </a:p>
        </p:txBody>
      </p:sp>
    </p:spTree>
    <p:extLst>
      <p:ext uri="{BB962C8B-B14F-4D97-AF65-F5344CB8AC3E}">
        <p14:creationId xmlns:p14="http://schemas.microsoft.com/office/powerpoint/2010/main" val="89299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a:t>
            </a:r>
            <a:r>
              <a:rPr lang="en-US" baseline="0" dirty="0"/>
              <a:t> to believe the second program year for Cohort 7 is coming to a close. Our gratitude and admiration for the important work you do is front and center. We at NYSED continue to strive to support your efforts. </a:t>
            </a:r>
            <a:r>
              <a:rPr lang="en-US" baseline="0" dirty="0">
                <a:solidFill>
                  <a:srgbClr val="FF0000"/>
                </a:solidFill>
                <a:highlight>
                  <a:srgbClr val="FFFF00"/>
                </a:highlight>
              </a:rPr>
              <a:t>To that end we have very busy as well. </a:t>
            </a:r>
            <a:endParaRPr lang="en-US" dirty="0">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6A87F13B-60BE-40B9-BDA6-1F25A2B315A2}" type="slidenum">
              <a:rPr lang="en-US" smtClean="0"/>
              <a:t>2</a:t>
            </a:fld>
            <a:endParaRPr lang="en-US"/>
          </a:p>
        </p:txBody>
      </p:sp>
    </p:spTree>
    <p:extLst>
      <p:ext uri="{BB962C8B-B14F-4D97-AF65-F5344CB8AC3E}">
        <p14:creationId xmlns:p14="http://schemas.microsoft.com/office/powerpoint/2010/main" val="43227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timeline is available for all as a handy reminder of reporting deadlines and guidance around program administrative planning.</a:t>
            </a:r>
          </a:p>
          <a:p>
            <a:r>
              <a:rPr lang="en-US" baseline="0" dirty="0"/>
              <a:t>Participation reporting should be anticipated now so that you have an idea of whether you will meet 95% of your target number. Remember, if you fall below that target your budget will be cut by the percentage below. So if you meet 90% of your target, your budget will be cut by 5% since you fell 5% below 95%. The budget reductions are taken in this program year – not next year so make sure you don’t overspend if you are expecting a shortfall or else you will owe money back to NYSED. Your budget returns to the full amount next year. Remember, in order to count a student as a participant that student must attend for at least 30 hours. The 90 hour requirement is for APR reporting on “regular” participants. </a:t>
            </a:r>
          </a:p>
          <a:p>
            <a:r>
              <a:rPr lang="en-US" baseline="0" dirty="0"/>
              <a:t>There are some new reporting requirements that I believe MI will be discussing.</a:t>
            </a:r>
          </a:p>
        </p:txBody>
      </p:sp>
      <p:sp>
        <p:nvSpPr>
          <p:cNvPr id="4" name="Slide Number Placeholder 3"/>
          <p:cNvSpPr>
            <a:spLocks noGrp="1"/>
          </p:cNvSpPr>
          <p:nvPr>
            <p:ph type="sldNum" sz="quarter" idx="10"/>
          </p:nvPr>
        </p:nvSpPr>
        <p:spPr/>
        <p:txBody>
          <a:bodyPr/>
          <a:lstStyle/>
          <a:p>
            <a:fld id="{6A87F13B-60BE-40B9-BDA6-1F25A2B315A2}" type="slidenum">
              <a:rPr lang="en-US" smtClean="0"/>
              <a:t>3</a:t>
            </a:fld>
            <a:endParaRPr lang="en-US"/>
          </a:p>
        </p:txBody>
      </p:sp>
    </p:spTree>
    <p:extLst>
      <p:ext uri="{BB962C8B-B14F-4D97-AF65-F5344CB8AC3E}">
        <p14:creationId xmlns:p14="http://schemas.microsoft.com/office/powerpoint/2010/main" val="1096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stress the importance of this first Advisory Meeting. This is where you take stock of the previous year via</a:t>
            </a:r>
            <a:r>
              <a:rPr lang="en-US" baseline="0" dirty="0"/>
              <a:t> the self assessment process – what worked well? – where is improvement needed? Also a time to look forward by revisiting the program logic model. Have program activities or objectives morphed based on stakeholder feedback or evaluator suggestions. The logic model should be a living document that is continuously reviewed and updated. We are requiring this review and update of program logic models in lieu of the evaluability checklist requirement each year. Going forward it will be required for Year 1 of each new cohort but not required in years 2-5. Instead we are requiring that the logic model be updated annually at the beginning of each program year. This activity should be facilitated by your local program evaluator.</a:t>
            </a:r>
          </a:p>
          <a:p>
            <a:r>
              <a:rPr lang="en-US" baseline="0" dirty="0"/>
              <a:t>Participation reporting has a hard deadline of July 15 – It is a hard deadline because we in the program office will need to calculate any and all reductions, notify the grantee, ask them to submit a budget amendment to stipulate which budget categories will be reduced, process the amendments and any MWBE changes and approve. This all happens simultaneously to 138 new FS10 budgets and MWBE documents being reviewed and approved. Then the FS10Finals are due by September 30. Also the AERs are due September 30 as well. No summer vacation for us, Right?</a:t>
            </a:r>
            <a:endParaRPr lang="en-US" dirty="0"/>
          </a:p>
        </p:txBody>
      </p:sp>
      <p:sp>
        <p:nvSpPr>
          <p:cNvPr id="4" name="Slide Number Placeholder 3"/>
          <p:cNvSpPr>
            <a:spLocks noGrp="1"/>
          </p:cNvSpPr>
          <p:nvPr>
            <p:ph type="sldNum" sz="quarter" idx="10"/>
          </p:nvPr>
        </p:nvSpPr>
        <p:spPr/>
        <p:txBody>
          <a:bodyPr/>
          <a:lstStyle/>
          <a:p>
            <a:fld id="{6A87F13B-60BE-40B9-BDA6-1F25A2B315A2}" type="slidenum">
              <a:rPr lang="en-US" smtClean="0"/>
              <a:t>4</a:t>
            </a:fld>
            <a:endParaRPr lang="en-US"/>
          </a:p>
        </p:txBody>
      </p:sp>
    </p:spTree>
    <p:extLst>
      <p:ext uri="{BB962C8B-B14F-4D97-AF65-F5344CB8AC3E}">
        <p14:creationId xmlns:p14="http://schemas.microsoft.com/office/powerpoint/2010/main" val="72200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87F13B-60BE-40B9-BDA6-1F25A2B315A2}" type="slidenum">
              <a:rPr lang="en-US" smtClean="0"/>
              <a:t>5</a:t>
            </a:fld>
            <a:endParaRPr lang="en-US"/>
          </a:p>
        </p:txBody>
      </p:sp>
    </p:spTree>
    <p:extLst>
      <p:ext uri="{BB962C8B-B14F-4D97-AF65-F5344CB8AC3E}">
        <p14:creationId xmlns:p14="http://schemas.microsoft.com/office/powerpoint/2010/main" val="220135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OCFS (SACC programs) had clear requirements regarding the number and types of drills required so when monitoring those programs reviewers were clear and knew what to ask to see when on a monitoring visit. For district  grants we weren’t clear about how many drills we should require. So we decided to reach out to superintendents and principals of districts and schools that had a current 21</a:t>
            </a:r>
            <a:r>
              <a:rPr lang="en-US" baseline="30000" dirty="0"/>
              <a:t>st</a:t>
            </a:r>
            <a:r>
              <a:rPr lang="en-US" dirty="0"/>
              <a:t> CCLC grant and survey them as to how many and what type of drills they think should be required since the statue does not specify how many should take place in after school programs or during summer programs. They do have required numbers and types during the school day as per Ed law. The results on the next page reflect the majority opinions from the survey. We recognize the importance of balancing safety concerns with concerns about over-burdening staff or over-stressing or worrying students.  </a:t>
            </a:r>
            <a:br>
              <a:rPr lang="en-US" dirty="0"/>
            </a:br>
            <a:r>
              <a:rPr lang="en-US" dirty="0"/>
              <a:t>The percentages reflect the m</a:t>
            </a:r>
          </a:p>
        </p:txBody>
      </p:sp>
      <p:sp>
        <p:nvSpPr>
          <p:cNvPr id="4" name="Slide Number Placeholder 3"/>
          <p:cNvSpPr>
            <a:spLocks noGrp="1"/>
          </p:cNvSpPr>
          <p:nvPr>
            <p:ph type="sldNum" sz="quarter" idx="10"/>
          </p:nvPr>
        </p:nvSpPr>
        <p:spPr/>
        <p:txBody>
          <a:bodyPr/>
          <a:lstStyle/>
          <a:p>
            <a:fld id="{6A87F13B-60BE-40B9-BDA6-1F25A2B315A2}" type="slidenum">
              <a:rPr lang="en-US" smtClean="0"/>
              <a:t>6</a:t>
            </a:fld>
            <a:endParaRPr lang="en-US"/>
          </a:p>
        </p:txBody>
      </p:sp>
    </p:spTree>
    <p:extLst>
      <p:ext uri="{BB962C8B-B14F-4D97-AF65-F5344CB8AC3E}">
        <p14:creationId xmlns:p14="http://schemas.microsoft.com/office/powerpoint/2010/main" val="3789407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percentages</a:t>
            </a:r>
            <a:r>
              <a:rPr lang="en-US" baseline="0" dirty="0"/>
              <a:t> represent the percentage of responses for that type and number of drills and is the response that received the highest percentage. Some administrators suggested more drills and some less. So we went with the answer with the highest percentage response. These requirements are now part of the SMV. The reviewer will ask for evidence that these drills have taken place within the program year – dependent on time of the visit, we may ask for previous year records although we realize that these requirements are new. Previous requirements were two evacuation drills.</a:t>
            </a:r>
            <a:endParaRPr lang="en-US" dirty="0"/>
          </a:p>
        </p:txBody>
      </p:sp>
      <p:sp>
        <p:nvSpPr>
          <p:cNvPr id="4" name="Slide Number Placeholder 3"/>
          <p:cNvSpPr>
            <a:spLocks noGrp="1"/>
          </p:cNvSpPr>
          <p:nvPr>
            <p:ph type="sldNum" sz="quarter" idx="10"/>
          </p:nvPr>
        </p:nvSpPr>
        <p:spPr/>
        <p:txBody>
          <a:bodyPr/>
          <a:lstStyle/>
          <a:p>
            <a:fld id="{6A87F13B-60BE-40B9-BDA6-1F25A2B315A2}" type="slidenum">
              <a:rPr lang="en-US" smtClean="0"/>
              <a:t>7</a:t>
            </a:fld>
            <a:endParaRPr lang="en-US"/>
          </a:p>
        </p:txBody>
      </p:sp>
    </p:spTree>
    <p:extLst>
      <p:ext uri="{BB962C8B-B14F-4D97-AF65-F5344CB8AC3E}">
        <p14:creationId xmlns:p14="http://schemas.microsoft.com/office/powerpoint/2010/main" val="231190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87F13B-60BE-40B9-BDA6-1F25A2B315A2}" type="slidenum">
              <a:rPr lang="en-US" smtClean="0"/>
              <a:t>8</a:t>
            </a:fld>
            <a:endParaRPr lang="en-US"/>
          </a:p>
        </p:txBody>
      </p:sp>
    </p:spTree>
    <p:extLst>
      <p:ext uri="{BB962C8B-B14F-4D97-AF65-F5344CB8AC3E}">
        <p14:creationId xmlns:p14="http://schemas.microsoft.com/office/powerpoint/2010/main" val="412548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was another question that we asked school and district administrators about. These requirements have also been added to the SMV.</a:t>
            </a:r>
          </a:p>
        </p:txBody>
      </p:sp>
      <p:sp>
        <p:nvSpPr>
          <p:cNvPr id="4" name="Slide Number Placeholder 3"/>
          <p:cNvSpPr>
            <a:spLocks noGrp="1"/>
          </p:cNvSpPr>
          <p:nvPr>
            <p:ph type="sldNum" sz="quarter" idx="10"/>
          </p:nvPr>
        </p:nvSpPr>
        <p:spPr/>
        <p:txBody>
          <a:bodyPr/>
          <a:lstStyle/>
          <a:p>
            <a:fld id="{6A87F13B-60BE-40B9-BDA6-1F25A2B315A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4256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9A2010-7E3A-4C81-AB50-808B24544CE5}"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5298-23AD-4FBA-A8B0-3512A8E5F42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9A2010-7E3A-4C81-AB50-808B24544CE5}"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5298-23AD-4FBA-A8B0-3512A8E5F4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F9A2010-7E3A-4C81-AB50-808B24544CE5}"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5298-23AD-4FBA-A8B0-3512A8E5F42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9A2010-7E3A-4C81-AB50-808B24544CE5}"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5298-23AD-4FBA-A8B0-3512A8E5F42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A2010-7E3A-4C81-AB50-808B24544CE5}"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5298-23AD-4FBA-A8B0-3512A8E5F42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F9A2010-7E3A-4C81-AB50-808B24544CE5}"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5298-23AD-4FBA-A8B0-3512A8E5F42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9A2010-7E3A-4C81-AB50-808B24544CE5}"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65298-23AD-4FBA-A8B0-3512A8E5F4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9A2010-7E3A-4C81-AB50-808B24544CE5}"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65298-23AD-4FBA-A8B0-3512A8E5F4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F9A2010-7E3A-4C81-AB50-808B24544CE5}"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65298-23AD-4FBA-A8B0-3512A8E5F4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F9A2010-7E3A-4C81-AB50-808B24544CE5}"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5298-23AD-4FBA-A8B0-3512A8E5F42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A2010-7E3A-4C81-AB50-808B24544CE5}"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5298-23AD-4FBA-A8B0-3512A8E5F42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F9A2010-7E3A-4C81-AB50-808B24544CE5}" type="datetimeFigureOut">
              <a:rPr lang="en-US" smtClean="0"/>
              <a:t>5/30/2019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D865298-23AD-4FBA-A8B0-3512A8E5F42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12.nysed.gov/sss/documents/Standard%20enrollment%20form%204-19-19%20(active%20consent).doc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p12.nysed.gov/sss/documents/Standard%20enrollment%20form%204-19-19%20(passive%20consent).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p12.nysed.gov/sss/21stCCLC/lessonpla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p12.nysed.gov/sss/documents/Program%20Activity%20Implementation%20Review%205.14.19.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p12.nysed.gov/sss/documents/NYSED%2021st%20CCLC%20Fiscal%20Policies%20and%20Procedures%20Template%203-7-19.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p12.nysed.gov/sss/documents/NYS%2021st%20CCLC%20Program%20Modification%20Request%20Fact%20Sheet%20(simple)rev5.9.19.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www.p12.nysed.gov/sss/documents/NYSED's%20Additional%20Guidance%20on%20Fiscal%20Policies%20and%20Procedures.pdf" TargetMode="External"/><Relationship Id="rId5" Type="http://schemas.openxmlformats.org/officeDocument/2006/relationships/hyperlink" Target="http://www.p12.nysed.gov/sss/documents/NYS%2021st%20CCLC%20Action%20Plan%20Template%205-23-19.pdf" TargetMode="External"/><Relationship Id="rId4" Type="http://schemas.openxmlformats.org/officeDocument/2006/relationships/hyperlink" Target="http://www.nys21cclc.org/wp-content/uploads/2019/01/21st%20CCLC%20Program%20Modification%20Form%202019.doc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p12.nysed.gov/sss/documents/21st%20CCLC%20NASA%20participants%20for%202019-2020%20School%20Year%20updated%205.15.19.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4y.ed.gov/stemchallenge" TargetMode="External"/><Relationship Id="rId7" Type="http://schemas.openxmlformats.org/officeDocument/2006/relationships/hyperlink" Target="http://www.p12.nysed.gov/sss/21stCCLC/nas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nasa.gov/stem/forstudents" TargetMode="External"/><Relationship Id="rId5" Type="http://schemas.openxmlformats.org/officeDocument/2006/relationships/hyperlink" Target="https://www.nasa.gov/stem/foreducators" TargetMode="External"/><Relationship Id="rId4" Type="http://schemas.openxmlformats.org/officeDocument/2006/relationships/hyperlink" Target="http://www2.ed.gov/programs/21stcclc/index.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EMSC21STCCLC@nysed.gov" TargetMode="External"/><Relationship Id="rId7" Type="http://schemas.openxmlformats.org/officeDocument/2006/relationships/hyperlink" Target="http://www.p12.nysed.gov/sss/21stCCLC/"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mailto:Jolynn.Thaickal@nysed.gov" TargetMode="External"/><Relationship Id="rId5" Type="http://schemas.openxmlformats.org/officeDocument/2006/relationships/hyperlink" Target="mailto:Grant.Miller@nysed.gov" TargetMode="External"/><Relationship Id="rId4" Type="http://schemas.openxmlformats.org/officeDocument/2006/relationships/hyperlink" Target="mailto:Elizabeth.Whipple@nysed.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12.nysed.gov/sss/documents/21stCCLCTimeline%20revised%204-9-19.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12.nysed.gov/sss/documents/NYS%2021st%20CCLC%20Student%20Participant%20Reporting%20Fact%20Sheet.pdf"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21apr.ed.gov/logi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fterschoolalliance.org/loa.cf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p12.nysed.gov/sss/documents/Glossary%20for%20SMV%20tool%205-23-19.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nys21cclc.org/wp-content/uploads/2017/04/NYSED-Site-Monitoring-Visit-Report-5.23.19.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York State Education Department Updates</a:t>
            </a:r>
          </a:p>
        </p:txBody>
      </p:sp>
      <p:sp>
        <p:nvSpPr>
          <p:cNvPr id="3" name="Subtitle 2"/>
          <p:cNvSpPr>
            <a:spLocks noGrp="1"/>
          </p:cNvSpPr>
          <p:nvPr>
            <p:ph type="subTitle" idx="1"/>
          </p:nvPr>
        </p:nvSpPr>
        <p:spPr/>
        <p:txBody>
          <a:bodyPr>
            <a:normAutofit lnSpcReduction="10000"/>
          </a:bodyPr>
          <a:lstStyle/>
          <a:p>
            <a:r>
              <a:rPr lang="en-US" dirty="0"/>
              <a:t>Spring Conference May 2019</a:t>
            </a:r>
          </a:p>
          <a:p>
            <a:r>
              <a:rPr lang="en-US" dirty="0"/>
              <a:t>Elizabeth Whipple, State Coordinator</a:t>
            </a:r>
          </a:p>
          <a:p>
            <a:r>
              <a:rPr lang="en-US" dirty="0"/>
              <a:t>Grant Miller, Fiscal Matters</a:t>
            </a:r>
          </a:p>
          <a:p>
            <a:r>
              <a:rPr lang="en-US" dirty="0"/>
              <a:t>Jolynn Thaickal, Program Matters</a:t>
            </a:r>
          </a:p>
          <a:p>
            <a:endParaRPr lang="en-US" dirty="0"/>
          </a:p>
        </p:txBody>
      </p:sp>
    </p:spTree>
    <p:extLst>
      <p:ext uri="{BB962C8B-B14F-4D97-AF65-F5344CB8AC3E}">
        <p14:creationId xmlns:p14="http://schemas.microsoft.com/office/powerpoint/2010/main" val="145491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7772400" cy="3708640"/>
          </a:xfrm>
        </p:spPr>
        <p:txBody>
          <a:bodyPr>
            <a:normAutofit fontScale="90000"/>
          </a:bodyPr>
          <a:lstStyle/>
          <a:p>
            <a:pPr algn="l"/>
            <a:r>
              <a:rPr lang="en-US" sz="2400" dirty="0">
                <a:solidFill>
                  <a:schemeClr val="tx1"/>
                </a:solidFill>
              </a:rPr>
              <a:t>- Health Information</a:t>
            </a:r>
            <a:br>
              <a:rPr lang="en-US" sz="2400" dirty="0">
                <a:solidFill>
                  <a:schemeClr val="tx1"/>
                </a:solidFill>
              </a:rPr>
            </a:br>
            <a:br>
              <a:rPr lang="en-US" sz="2400" dirty="0">
                <a:solidFill>
                  <a:schemeClr val="tx1"/>
                </a:solidFill>
              </a:rPr>
            </a:br>
            <a:r>
              <a:rPr lang="en-US" sz="2400" dirty="0">
                <a:solidFill>
                  <a:schemeClr val="tx1"/>
                </a:solidFill>
              </a:rPr>
              <a:t>- Contact information/ Emergency contacts</a:t>
            </a:r>
            <a:br>
              <a:rPr lang="en-US" sz="2400" dirty="0">
                <a:solidFill>
                  <a:schemeClr val="tx1"/>
                </a:solidFill>
              </a:rPr>
            </a:br>
            <a:br>
              <a:rPr lang="en-US" sz="2400" dirty="0">
                <a:solidFill>
                  <a:schemeClr val="tx1"/>
                </a:solidFill>
              </a:rPr>
            </a:br>
            <a:r>
              <a:rPr lang="en-US" sz="2400" dirty="0">
                <a:solidFill>
                  <a:schemeClr val="tx1"/>
                </a:solidFill>
              </a:rPr>
              <a:t>- Transportation information – who is allowed and specifically not allowed to pick up the child</a:t>
            </a:r>
            <a:br>
              <a:rPr lang="en-US" sz="2400" dirty="0">
                <a:solidFill>
                  <a:schemeClr val="tx1"/>
                </a:solidFill>
              </a:rPr>
            </a:br>
            <a:br>
              <a:rPr lang="en-US" sz="2400" dirty="0">
                <a:solidFill>
                  <a:schemeClr val="tx1"/>
                </a:solidFill>
              </a:rPr>
            </a:br>
            <a:r>
              <a:rPr lang="en-US" sz="2400" dirty="0">
                <a:solidFill>
                  <a:schemeClr val="tx1"/>
                </a:solidFill>
              </a:rPr>
              <a:t>- Data release</a:t>
            </a:r>
            <a:br>
              <a:rPr lang="en-US" sz="2400" dirty="0">
                <a:solidFill>
                  <a:schemeClr val="tx1"/>
                </a:solidFill>
              </a:rPr>
            </a:br>
            <a:r>
              <a:rPr lang="en-US" sz="2400" dirty="0">
                <a:solidFill>
                  <a:schemeClr val="tx1"/>
                </a:solidFill>
              </a:rPr>
              <a:t>	- </a:t>
            </a:r>
            <a:r>
              <a:rPr lang="en-US" sz="2400" dirty="0">
                <a:solidFill>
                  <a:srgbClr val="7030A0"/>
                </a:solidFill>
                <a:hlinkClick r:id="rId3">
                  <a:extLst>
                    <a:ext uri="{A12FA001-AC4F-418D-AE19-62706E023703}">
                      <ahyp:hlinkClr xmlns:ahyp="http://schemas.microsoft.com/office/drawing/2018/hyperlinkcolor" val="tx"/>
                    </a:ext>
                  </a:extLst>
                </a:hlinkClick>
              </a:rPr>
              <a:t>Active Consent</a:t>
            </a:r>
            <a:br>
              <a:rPr lang="en-US" sz="2400" dirty="0">
                <a:solidFill>
                  <a:srgbClr val="7030A0"/>
                </a:solidFill>
              </a:rPr>
            </a:br>
            <a:r>
              <a:rPr lang="en-US" sz="2400" dirty="0">
                <a:solidFill>
                  <a:srgbClr val="7030A0"/>
                </a:solidFill>
              </a:rPr>
              <a:t>	- </a:t>
            </a:r>
            <a:r>
              <a:rPr lang="en-US" sz="2400" dirty="0">
                <a:solidFill>
                  <a:srgbClr val="7030A0"/>
                </a:solidFill>
                <a:hlinkClick r:id="rId4">
                  <a:extLst>
                    <a:ext uri="{A12FA001-AC4F-418D-AE19-62706E023703}">
                      <ahyp:hlinkClr xmlns:ahyp="http://schemas.microsoft.com/office/drawing/2018/hyperlinkcolor" val="tx"/>
                    </a:ext>
                  </a:extLst>
                </a:hlinkClick>
              </a:rPr>
              <a:t>Passive Consent</a:t>
            </a:r>
            <a:br>
              <a:rPr lang="en-US" sz="2000" dirty="0">
                <a:solidFill>
                  <a:schemeClr val="tx1"/>
                </a:solidFill>
              </a:rPr>
            </a:br>
            <a:endParaRPr lang="en-US" sz="2000" dirty="0">
              <a:solidFill>
                <a:schemeClr val="tx1"/>
              </a:solidFill>
            </a:endParaRPr>
          </a:p>
        </p:txBody>
      </p:sp>
      <p:sp>
        <p:nvSpPr>
          <p:cNvPr id="3" name="Text Placeholder 2"/>
          <p:cNvSpPr>
            <a:spLocks noGrp="1"/>
          </p:cNvSpPr>
          <p:nvPr>
            <p:ph type="body" idx="1"/>
          </p:nvPr>
        </p:nvSpPr>
        <p:spPr>
          <a:xfrm>
            <a:off x="914400" y="914400"/>
            <a:ext cx="7391400" cy="1462849"/>
          </a:xfrm>
        </p:spPr>
        <p:txBody>
          <a:bodyPr>
            <a:normAutofit lnSpcReduction="10000"/>
          </a:bodyPr>
          <a:lstStyle/>
          <a:p>
            <a:r>
              <a:rPr lang="en-US" sz="4400" dirty="0">
                <a:solidFill>
                  <a:srgbClr val="7030A0"/>
                </a:solidFill>
                <a:hlinkClick r:id="rId4">
                  <a:extLst>
                    <a:ext uri="{A12FA001-AC4F-418D-AE19-62706E023703}">
                      <ahyp:hlinkClr xmlns:ahyp="http://schemas.microsoft.com/office/drawing/2018/hyperlinkcolor" val="tx"/>
                    </a:ext>
                  </a:extLst>
                </a:hlinkClick>
              </a:rPr>
              <a:t>Enrollment Form</a:t>
            </a:r>
            <a:endParaRPr lang="en-US" sz="4400" dirty="0">
              <a:solidFill>
                <a:srgbClr val="7030A0"/>
              </a:solidFill>
            </a:endParaRPr>
          </a:p>
          <a:p>
            <a:r>
              <a:rPr lang="en-US" sz="4400" dirty="0"/>
              <a:t>including Health Information </a:t>
            </a:r>
            <a:endParaRPr lang="en-US" sz="4400" dirty="0">
              <a:solidFill>
                <a:srgbClr val="7030A0"/>
              </a:solidFill>
            </a:endParaRPr>
          </a:p>
        </p:txBody>
      </p:sp>
    </p:spTree>
    <p:extLst>
      <p:ext uri="{BB962C8B-B14F-4D97-AF65-F5344CB8AC3E}">
        <p14:creationId xmlns:p14="http://schemas.microsoft.com/office/powerpoint/2010/main" val="111125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209800"/>
            <a:ext cx="7772400" cy="4114800"/>
          </a:xfrm>
        </p:spPr>
        <p:txBody>
          <a:bodyPr>
            <a:normAutofit/>
          </a:bodyPr>
          <a:lstStyle/>
          <a:p>
            <a:pPr algn="l"/>
            <a:r>
              <a:rPr lang="en-US" sz="3200" dirty="0">
                <a:solidFill>
                  <a:schemeClr val="tx1"/>
                </a:solidFill>
              </a:rPr>
              <a:t>Three components that should be included  		in all </a:t>
            </a:r>
            <a:r>
              <a:rPr lang="en-US" sz="3200" dirty="0">
                <a:solidFill>
                  <a:srgbClr val="7030A0"/>
                </a:solidFill>
                <a:hlinkClick r:id="rId3">
                  <a:extLst>
                    <a:ext uri="{A12FA001-AC4F-418D-AE19-62706E023703}">
                      <ahyp:hlinkClr xmlns:ahyp="http://schemas.microsoft.com/office/drawing/2018/hyperlinkcolor" val="tx"/>
                    </a:ext>
                  </a:extLst>
                </a:hlinkClick>
              </a:rPr>
              <a:t>lesson plans</a:t>
            </a:r>
            <a:r>
              <a:rPr lang="en-US" sz="3200" dirty="0">
                <a:solidFill>
                  <a:schemeClr val="tx1"/>
                </a:solidFill>
              </a:rPr>
              <a:t>:</a:t>
            </a:r>
            <a:br>
              <a:rPr lang="en-US" sz="2000" dirty="0">
                <a:solidFill>
                  <a:schemeClr val="tx1"/>
                </a:solidFill>
              </a:rPr>
            </a:br>
            <a:br>
              <a:rPr lang="en-US" sz="2000" dirty="0">
                <a:solidFill>
                  <a:schemeClr val="tx1"/>
                </a:solidFill>
              </a:rPr>
            </a:br>
            <a:r>
              <a:rPr lang="en-US" sz="2800" dirty="0">
                <a:solidFill>
                  <a:schemeClr val="tx1"/>
                </a:solidFill>
              </a:rPr>
              <a:t>1. New York State Learning Standards</a:t>
            </a:r>
            <a:br>
              <a:rPr lang="en-US" sz="2800" dirty="0">
                <a:solidFill>
                  <a:schemeClr val="tx1"/>
                </a:solidFill>
              </a:rPr>
            </a:br>
            <a:br>
              <a:rPr lang="en-US" sz="2800" dirty="0">
                <a:solidFill>
                  <a:schemeClr val="tx1"/>
                </a:solidFill>
              </a:rPr>
            </a:br>
            <a:r>
              <a:rPr lang="en-US" sz="2800" dirty="0">
                <a:solidFill>
                  <a:schemeClr val="tx1"/>
                </a:solidFill>
              </a:rPr>
              <a:t>2. Social Emotional Learning (SEL) Benchmarks</a:t>
            </a:r>
            <a:br>
              <a:rPr lang="en-US" sz="2800" dirty="0">
                <a:solidFill>
                  <a:schemeClr val="tx1"/>
                </a:solidFill>
              </a:rPr>
            </a:br>
            <a:br>
              <a:rPr lang="en-US" sz="2800" dirty="0">
                <a:solidFill>
                  <a:schemeClr val="tx1"/>
                </a:solidFill>
              </a:rPr>
            </a:br>
            <a:r>
              <a:rPr lang="en-US" sz="2800" dirty="0">
                <a:solidFill>
                  <a:schemeClr val="tx1"/>
                </a:solidFill>
              </a:rPr>
              <a:t>3. Learning Objective (s)</a:t>
            </a:r>
          </a:p>
        </p:txBody>
      </p:sp>
      <p:sp>
        <p:nvSpPr>
          <p:cNvPr id="3" name="Text Placeholder 2"/>
          <p:cNvSpPr>
            <a:spLocks noGrp="1"/>
          </p:cNvSpPr>
          <p:nvPr>
            <p:ph type="body" idx="1"/>
          </p:nvPr>
        </p:nvSpPr>
        <p:spPr>
          <a:xfrm>
            <a:off x="1524000" y="914400"/>
            <a:ext cx="6261098" cy="1143000"/>
          </a:xfrm>
        </p:spPr>
        <p:txBody>
          <a:bodyPr>
            <a:normAutofit/>
          </a:bodyPr>
          <a:lstStyle/>
          <a:p>
            <a:r>
              <a:rPr lang="en-US" sz="4800" dirty="0">
                <a:solidFill>
                  <a:schemeClr val="bg1"/>
                </a:solidFill>
                <a:ea typeface="+mj-ea"/>
                <a:cs typeface="+mj-cs"/>
              </a:rPr>
              <a:t>Lesson Plans</a:t>
            </a:r>
            <a:endParaRPr lang="en-US" sz="4800" dirty="0">
              <a:solidFill>
                <a:schemeClr val="bg1"/>
              </a:solidFill>
            </a:endParaRPr>
          </a:p>
        </p:txBody>
      </p:sp>
    </p:spTree>
    <p:extLst>
      <p:ext uri="{BB962C8B-B14F-4D97-AF65-F5344CB8AC3E}">
        <p14:creationId xmlns:p14="http://schemas.microsoft.com/office/powerpoint/2010/main" val="308876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7772400" cy="4013440"/>
          </a:xfrm>
        </p:spPr>
        <p:txBody>
          <a:bodyPr>
            <a:normAutofit fontScale="90000"/>
          </a:bodyPr>
          <a:lstStyle/>
          <a:p>
            <a:pPr algn="l"/>
            <a:r>
              <a:rPr lang="en-US" sz="3200" dirty="0">
                <a:solidFill>
                  <a:schemeClr val="tx1"/>
                </a:solidFill>
              </a:rPr>
              <a:t>- Program management necessitates  oversight of the implementation of all program activities</a:t>
            </a:r>
            <a:br>
              <a:rPr lang="en-US" sz="3200" dirty="0">
                <a:solidFill>
                  <a:schemeClr val="tx1"/>
                </a:solidFill>
              </a:rPr>
            </a:br>
            <a:br>
              <a:rPr lang="en-US" sz="3200" dirty="0">
                <a:solidFill>
                  <a:schemeClr val="tx1"/>
                </a:solidFill>
              </a:rPr>
            </a:br>
            <a:r>
              <a:rPr lang="en-US" sz="3200" dirty="0">
                <a:solidFill>
                  <a:schemeClr val="tx1"/>
                </a:solidFill>
              </a:rPr>
              <a:t>- Due to Union issues -Staff performance reviews are no longer required. We are now requiring a program activity implementation review to be conducted </a:t>
            </a:r>
            <a:r>
              <a:rPr lang="en-US" sz="3200" b="1" dirty="0">
                <a:solidFill>
                  <a:schemeClr val="tx1"/>
                </a:solidFill>
              </a:rPr>
              <a:t>2 X per year, </a:t>
            </a:r>
            <a:r>
              <a:rPr lang="en-US" sz="3200" dirty="0">
                <a:solidFill>
                  <a:schemeClr val="tx1"/>
                </a:solidFill>
              </a:rPr>
              <a:t>using the </a:t>
            </a:r>
            <a:r>
              <a:rPr lang="en-US" sz="3200" dirty="0">
                <a:solidFill>
                  <a:srgbClr val="7030A0"/>
                </a:solidFill>
                <a:hlinkClick r:id="rId3">
                  <a:extLst>
                    <a:ext uri="{A12FA001-AC4F-418D-AE19-62706E023703}">
                      <ahyp:hlinkClr xmlns:ahyp="http://schemas.microsoft.com/office/drawing/2018/hyperlinkcolor" val="tx"/>
                    </a:ext>
                  </a:extLst>
                </a:hlinkClick>
              </a:rPr>
              <a:t>PAIR template </a:t>
            </a:r>
            <a:r>
              <a:rPr lang="en-US" sz="3200" dirty="0">
                <a:solidFill>
                  <a:schemeClr val="tx1"/>
                </a:solidFill>
              </a:rPr>
              <a:t>or similar formal review template. This is </a:t>
            </a:r>
            <a:r>
              <a:rPr lang="en-US" sz="3200" b="1" u="sng" dirty="0">
                <a:solidFill>
                  <a:schemeClr val="tx1"/>
                </a:solidFill>
              </a:rPr>
              <a:t>NOT</a:t>
            </a:r>
            <a:r>
              <a:rPr lang="en-US" sz="3200" dirty="0">
                <a:solidFill>
                  <a:schemeClr val="tx1"/>
                </a:solidFill>
              </a:rPr>
              <a:t> a staff performance review.</a:t>
            </a:r>
            <a:br>
              <a:rPr lang="en-US" sz="3200" dirty="0">
                <a:solidFill>
                  <a:schemeClr val="tx1"/>
                </a:solidFill>
              </a:rPr>
            </a:br>
            <a:endParaRPr lang="en-US" sz="3200" dirty="0">
              <a:solidFill>
                <a:schemeClr val="tx1"/>
              </a:solidFill>
            </a:endParaRPr>
          </a:p>
        </p:txBody>
      </p:sp>
      <p:sp>
        <p:nvSpPr>
          <p:cNvPr id="3" name="Text Placeholder 2"/>
          <p:cNvSpPr>
            <a:spLocks noGrp="1"/>
          </p:cNvSpPr>
          <p:nvPr>
            <p:ph type="body" idx="1"/>
          </p:nvPr>
        </p:nvSpPr>
        <p:spPr/>
        <p:txBody>
          <a:bodyPr>
            <a:noAutofit/>
          </a:bodyPr>
          <a:lstStyle/>
          <a:p>
            <a:r>
              <a:rPr lang="en-US" sz="4000" dirty="0"/>
              <a:t>Program Activity Implementation Review (PAIR)</a:t>
            </a:r>
          </a:p>
        </p:txBody>
      </p:sp>
    </p:spTree>
    <p:extLst>
      <p:ext uri="{BB962C8B-B14F-4D97-AF65-F5344CB8AC3E}">
        <p14:creationId xmlns:p14="http://schemas.microsoft.com/office/powerpoint/2010/main" val="103348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981200"/>
            <a:ext cx="7772400" cy="4572000"/>
          </a:xfrm>
        </p:spPr>
        <p:txBody>
          <a:bodyPr>
            <a:normAutofit/>
          </a:bodyPr>
          <a:lstStyle/>
          <a:p>
            <a:pPr algn="l"/>
            <a:r>
              <a:rPr lang="en-US" sz="2400" dirty="0">
                <a:solidFill>
                  <a:schemeClr val="tx1"/>
                </a:solidFill>
              </a:rPr>
              <a:t>- Updates to the tool do not mean that we are requiring anything new.</a:t>
            </a:r>
            <a:br>
              <a:rPr lang="en-US" sz="2400" dirty="0">
                <a:solidFill>
                  <a:schemeClr val="tx1"/>
                </a:solidFill>
              </a:rPr>
            </a:br>
            <a:br>
              <a:rPr lang="en-US" sz="2400" dirty="0">
                <a:solidFill>
                  <a:schemeClr val="tx1"/>
                </a:solidFill>
              </a:rPr>
            </a:br>
            <a:r>
              <a:rPr lang="en-US" sz="2400" dirty="0">
                <a:solidFill>
                  <a:schemeClr val="tx1"/>
                </a:solidFill>
              </a:rPr>
              <a:t>- We have simply updated the monitoring tool so that during the monitoring visit there can be a check on compliance with the Federal and State regulations.</a:t>
            </a:r>
            <a:br>
              <a:rPr lang="en-US" sz="2400" dirty="0">
                <a:solidFill>
                  <a:schemeClr val="tx1"/>
                </a:solidFill>
              </a:rPr>
            </a:br>
            <a:br>
              <a:rPr lang="en-US" sz="2400" dirty="0">
                <a:solidFill>
                  <a:schemeClr val="tx1"/>
                </a:solidFill>
              </a:rPr>
            </a:br>
            <a:r>
              <a:rPr lang="en-US" sz="2400" dirty="0">
                <a:solidFill>
                  <a:schemeClr val="tx1"/>
                </a:solidFill>
              </a:rPr>
              <a:t>- If you have attended Steven Spillan’s sessions on EDGAR requirements or if you are using and adapting the  </a:t>
            </a:r>
            <a:r>
              <a:rPr lang="en-US" sz="2400" u="sng" dirty="0">
                <a:solidFill>
                  <a:srgbClr val="7030A0"/>
                </a:solidFill>
                <a:hlinkClick r:id="rId3">
                  <a:extLst>
                    <a:ext uri="{A12FA001-AC4F-418D-AE19-62706E023703}">
                      <ahyp:hlinkClr xmlns:ahyp="http://schemas.microsoft.com/office/drawing/2018/hyperlinkcolor" val="tx"/>
                    </a:ext>
                  </a:extLst>
                </a:hlinkClick>
              </a:rPr>
              <a:t>Fiscal Policies and Procedures Templat</a:t>
            </a:r>
            <a:r>
              <a:rPr lang="en-US" sz="2400" u="sng" dirty="0">
                <a:solidFill>
                  <a:srgbClr val="7030A0"/>
                </a:solidFill>
              </a:rPr>
              <a:t>e</a:t>
            </a:r>
            <a:r>
              <a:rPr lang="en-US" sz="2400" dirty="0">
                <a:solidFill>
                  <a:srgbClr val="7030A0"/>
                </a:solidFill>
              </a:rPr>
              <a:t> </a:t>
            </a:r>
            <a:r>
              <a:rPr lang="en-US" sz="2400" dirty="0">
                <a:solidFill>
                  <a:schemeClr val="tx1"/>
                </a:solidFill>
              </a:rPr>
              <a:t>that was created in collaboration with NYSED,  then you should be in compliance.</a:t>
            </a:r>
          </a:p>
        </p:txBody>
      </p:sp>
      <p:sp>
        <p:nvSpPr>
          <p:cNvPr id="3" name="Text Placeholder 2"/>
          <p:cNvSpPr>
            <a:spLocks noGrp="1"/>
          </p:cNvSpPr>
          <p:nvPr>
            <p:ph type="body" idx="1"/>
          </p:nvPr>
        </p:nvSpPr>
        <p:spPr>
          <a:xfrm>
            <a:off x="1367365" y="838201"/>
            <a:ext cx="6417734" cy="685799"/>
          </a:xfrm>
        </p:spPr>
        <p:txBody>
          <a:bodyPr>
            <a:normAutofit fontScale="92500" lnSpcReduction="10000"/>
          </a:bodyPr>
          <a:lstStyle/>
          <a:p>
            <a:r>
              <a:rPr lang="en-US" sz="4400" dirty="0"/>
              <a:t>Fiscal Updates to SMV Tool</a:t>
            </a:r>
          </a:p>
        </p:txBody>
      </p:sp>
    </p:spTree>
    <p:extLst>
      <p:ext uri="{BB962C8B-B14F-4D97-AF65-F5344CB8AC3E}">
        <p14:creationId xmlns:p14="http://schemas.microsoft.com/office/powerpoint/2010/main" val="9701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90032" y="6705599"/>
            <a:ext cx="7772400" cy="45719"/>
          </a:xfrm>
        </p:spPr>
        <p:txBody>
          <a:bodyPr>
            <a:normAutofit fontScale="90000"/>
          </a:bodyPr>
          <a:lstStyle/>
          <a:p>
            <a:endParaRPr lang="en-US" dirty="0"/>
          </a:p>
        </p:txBody>
      </p:sp>
      <p:sp>
        <p:nvSpPr>
          <p:cNvPr id="3" name="Text Placeholder 2"/>
          <p:cNvSpPr>
            <a:spLocks noGrp="1"/>
          </p:cNvSpPr>
          <p:nvPr>
            <p:ph type="body" idx="1"/>
          </p:nvPr>
        </p:nvSpPr>
        <p:spPr>
          <a:xfrm>
            <a:off x="1295400" y="304800"/>
            <a:ext cx="6489699" cy="5562600"/>
          </a:xfrm>
        </p:spPr>
        <p:txBody>
          <a:bodyPr>
            <a:normAutofit fontScale="25000" lnSpcReduction="20000"/>
          </a:bodyPr>
          <a:lstStyle/>
          <a:p>
            <a:r>
              <a:rPr lang="en-US" sz="9600" b="1" dirty="0">
                <a:solidFill>
                  <a:schemeClr val="bg1"/>
                </a:solidFill>
              </a:rPr>
              <a:t>Items Currently Posted on NYSED’s website</a:t>
            </a:r>
          </a:p>
          <a:p>
            <a:endParaRPr lang="en-US" sz="5100" dirty="0">
              <a:solidFill>
                <a:schemeClr val="bg1"/>
              </a:solidFill>
            </a:endParaRPr>
          </a:p>
          <a:p>
            <a:pPr algn="l"/>
            <a:r>
              <a:rPr lang="en-US" dirty="0">
                <a:solidFill>
                  <a:schemeClr val="tx1"/>
                </a:solidFill>
              </a:rPr>
              <a:t> </a:t>
            </a:r>
          </a:p>
          <a:p>
            <a:pPr algn="l">
              <a:lnSpc>
                <a:spcPct val="120000"/>
              </a:lnSpc>
              <a:spcBef>
                <a:spcPts val="0"/>
              </a:spcBef>
            </a:pPr>
            <a:r>
              <a:rPr lang="en-US" sz="4800" b="1" dirty="0">
                <a:solidFill>
                  <a:schemeClr val="tx1"/>
                </a:solidFill>
              </a:rPr>
              <a:t>Program Activity Implementation Review (PAIR) template</a:t>
            </a:r>
          </a:p>
          <a:p>
            <a:pPr algn="l">
              <a:lnSpc>
                <a:spcPct val="120000"/>
              </a:lnSpc>
              <a:spcBef>
                <a:spcPts val="0"/>
              </a:spcBef>
            </a:pPr>
            <a:r>
              <a:rPr lang="en-US" sz="4800" b="1" dirty="0">
                <a:solidFill>
                  <a:srgbClr val="7030A0"/>
                </a:solidFill>
              </a:rPr>
              <a:t> </a:t>
            </a:r>
          </a:p>
          <a:p>
            <a:pPr algn="l">
              <a:lnSpc>
                <a:spcPct val="120000"/>
              </a:lnSpc>
              <a:spcBef>
                <a:spcPts val="0"/>
              </a:spcBef>
            </a:pPr>
            <a:r>
              <a:rPr lang="en-US" sz="4800" b="1" dirty="0">
                <a:solidFill>
                  <a:srgbClr val="7030A0"/>
                </a:solidFill>
                <a:hlinkClick r:id="rId3">
                  <a:extLst>
                    <a:ext uri="{A12FA001-AC4F-418D-AE19-62706E023703}">
                      <ahyp:hlinkClr xmlns:ahyp="http://schemas.microsoft.com/office/drawing/2018/hyperlinkcolor" val="tx"/>
                    </a:ext>
                  </a:extLst>
                </a:hlinkClick>
              </a:rPr>
              <a:t>Program Modification Request Fact Sheet</a:t>
            </a:r>
            <a:endParaRPr lang="en-US" sz="4800" b="1" dirty="0">
              <a:solidFill>
                <a:srgbClr val="7030A0"/>
              </a:solidFill>
            </a:endParaRPr>
          </a:p>
          <a:p>
            <a:pPr algn="l">
              <a:lnSpc>
                <a:spcPct val="120000"/>
              </a:lnSpc>
              <a:spcBef>
                <a:spcPts val="0"/>
              </a:spcBef>
            </a:pPr>
            <a:r>
              <a:rPr lang="en-US" sz="4800" b="1" dirty="0">
                <a:solidFill>
                  <a:srgbClr val="7030A0"/>
                </a:solidFill>
              </a:rPr>
              <a:t> </a:t>
            </a:r>
          </a:p>
          <a:p>
            <a:pPr algn="l">
              <a:lnSpc>
                <a:spcPct val="120000"/>
              </a:lnSpc>
              <a:spcBef>
                <a:spcPts val="0"/>
              </a:spcBef>
            </a:pPr>
            <a:r>
              <a:rPr lang="en-US" sz="4800" b="1" dirty="0">
                <a:solidFill>
                  <a:srgbClr val="7030A0"/>
                </a:solidFill>
                <a:hlinkClick r:id="rId4">
                  <a:extLst>
                    <a:ext uri="{A12FA001-AC4F-418D-AE19-62706E023703}">
                      <ahyp:hlinkClr xmlns:ahyp="http://schemas.microsoft.com/office/drawing/2018/hyperlinkcolor" val="tx"/>
                    </a:ext>
                  </a:extLst>
                </a:hlinkClick>
              </a:rPr>
              <a:t>Updated Program Modification Request form</a:t>
            </a:r>
            <a:endParaRPr lang="en-US" sz="4800" b="1" dirty="0">
              <a:solidFill>
                <a:srgbClr val="7030A0"/>
              </a:solidFill>
            </a:endParaRPr>
          </a:p>
          <a:p>
            <a:pPr algn="l">
              <a:lnSpc>
                <a:spcPct val="120000"/>
              </a:lnSpc>
              <a:spcBef>
                <a:spcPts val="0"/>
              </a:spcBef>
            </a:pPr>
            <a:r>
              <a:rPr lang="en-US" sz="4800" b="1" dirty="0">
                <a:solidFill>
                  <a:srgbClr val="7030A0"/>
                </a:solidFill>
              </a:rPr>
              <a:t> </a:t>
            </a:r>
          </a:p>
          <a:p>
            <a:pPr algn="l">
              <a:lnSpc>
                <a:spcPct val="120000"/>
              </a:lnSpc>
              <a:spcBef>
                <a:spcPts val="0"/>
              </a:spcBef>
            </a:pPr>
            <a:r>
              <a:rPr lang="en-US" sz="4800" b="1" dirty="0">
                <a:solidFill>
                  <a:schemeClr val="tx1"/>
                </a:solidFill>
              </a:rPr>
              <a:t>Enrollment forms (Health/Medical Information &amp; Passive and Active Consent)</a:t>
            </a:r>
          </a:p>
          <a:p>
            <a:pPr algn="l">
              <a:lnSpc>
                <a:spcPct val="120000"/>
              </a:lnSpc>
              <a:spcBef>
                <a:spcPts val="0"/>
              </a:spcBef>
            </a:pPr>
            <a:r>
              <a:rPr lang="en-US" sz="4800" b="1" dirty="0">
                <a:solidFill>
                  <a:schemeClr val="tx1"/>
                </a:solidFill>
              </a:rPr>
              <a:t> </a:t>
            </a:r>
          </a:p>
          <a:p>
            <a:pPr algn="l">
              <a:lnSpc>
                <a:spcPct val="120000"/>
              </a:lnSpc>
              <a:spcBef>
                <a:spcPts val="0"/>
              </a:spcBef>
            </a:pPr>
            <a:r>
              <a:rPr lang="en-US" sz="4800" b="1" dirty="0">
                <a:solidFill>
                  <a:schemeClr val="tx1"/>
                </a:solidFill>
              </a:rPr>
              <a:t>Student Participant Reporting Fact sheet</a:t>
            </a:r>
          </a:p>
          <a:p>
            <a:pPr algn="l">
              <a:lnSpc>
                <a:spcPct val="120000"/>
              </a:lnSpc>
              <a:spcBef>
                <a:spcPts val="0"/>
              </a:spcBef>
            </a:pPr>
            <a:r>
              <a:rPr lang="en-US" sz="4800" b="1" dirty="0">
                <a:solidFill>
                  <a:schemeClr val="tx1"/>
                </a:solidFill>
              </a:rPr>
              <a:t> </a:t>
            </a:r>
          </a:p>
          <a:p>
            <a:pPr algn="l">
              <a:lnSpc>
                <a:spcPct val="120000"/>
              </a:lnSpc>
              <a:spcBef>
                <a:spcPts val="0"/>
              </a:spcBef>
            </a:pPr>
            <a:r>
              <a:rPr lang="en-US" sz="4800" b="1" dirty="0">
                <a:solidFill>
                  <a:schemeClr val="tx1"/>
                </a:solidFill>
              </a:rPr>
              <a:t>21</a:t>
            </a:r>
            <a:r>
              <a:rPr lang="en-US" sz="4800" b="1" baseline="30000" dirty="0">
                <a:solidFill>
                  <a:schemeClr val="tx1"/>
                </a:solidFill>
              </a:rPr>
              <a:t>st</a:t>
            </a:r>
            <a:r>
              <a:rPr lang="en-US" sz="4800" b="1" dirty="0">
                <a:solidFill>
                  <a:schemeClr val="tx1"/>
                </a:solidFill>
              </a:rPr>
              <a:t> CCLC Timeline</a:t>
            </a:r>
          </a:p>
          <a:p>
            <a:pPr algn="l">
              <a:lnSpc>
                <a:spcPct val="120000"/>
              </a:lnSpc>
              <a:spcBef>
                <a:spcPts val="0"/>
              </a:spcBef>
            </a:pPr>
            <a:r>
              <a:rPr lang="en-US" sz="4800" b="1" dirty="0">
                <a:solidFill>
                  <a:schemeClr val="tx1"/>
                </a:solidFill>
              </a:rPr>
              <a:t> </a:t>
            </a:r>
          </a:p>
          <a:p>
            <a:pPr algn="l">
              <a:lnSpc>
                <a:spcPct val="120000"/>
              </a:lnSpc>
              <a:spcBef>
                <a:spcPts val="0"/>
              </a:spcBef>
            </a:pPr>
            <a:r>
              <a:rPr lang="en-US" sz="4800" b="1" dirty="0">
                <a:solidFill>
                  <a:schemeClr val="tx1"/>
                </a:solidFill>
              </a:rPr>
              <a:t>Current SMV tool (used until June 30,2019; then will be placed in Archives page) </a:t>
            </a:r>
          </a:p>
          <a:p>
            <a:pPr algn="l">
              <a:lnSpc>
                <a:spcPct val="120000"/>
              </a:lnSpc>
              <a:spcBef>
                <a:spcPts val="0"/>
              </a:spcBef>
            </a:pPr>
            <a:r>
              <a:rPr lang="en-US" sz="4800" b="1" dirty="0">
                <a:solidFill>
                  <a:schemeClr val="tx1"/>
                </a:solidFill>
              </a:rPr>
              <a:t> </a:t>
            </a:r>
          </a:p>
          <a:p>
            <a:pPr algn="l">
              <a:lnSpc>
                <a:spcPct val="120000"/>
              </a:lnSpc>
              <a:spcBef>
                <a:spcPts val="0"/>
              </a:spcBef>
            </a:pPr>
            <a:r>
              <a:rPr lang="en-US" sz="4800" b="1" dirty="0">
                <a:solidFill>
                  <a:srgbClr val="7030A0"/>
                </a:solidFill>
                <a:hlinkClick r:id="rId5">
                  <a:extLst>
                    <a:ext uri="{A12FA001-AC4F-418D-AE19-62706E023703}">
                      <ahyp:hlinkClr xmlns:ahyp="http://schemas.microsoft.com/office/drawing/2018/hyperlinkcolor" val="tx"/>
                    </a:ext>
                  </a:extLst>
                </a:hlinkClick>
              </a:rPr>
              <a:t>Action Plan template</a:t>
            </a:r>
          </a:p>
          <a:p>
            <a:pPr algn="l">
              <a:lnSpc>
                <a:spcPct val="120000"/>
              </a:lnSpc>
              <a:spcBef>
                <a:spcPts val="0"/>
              </a:spcBef>
            </a:pPr>
            <a:r>
              <a:rPr lang="en-US" sz="4800" b="1" dirty="0">
                <a:solidFill>
                  <a:srgbClr val="7030A0"/>
                </a:solidFill>
                <a:hlinkClick r:id="rId5">
                  <a:extLst>
                    <a:ext uri="{A12FA001-AC4F-418D-AE19-62706E023703}">
                      <ahyp:hlinkClr xmlns:ahyp="http://schemas.microsoft.com/office/drawing/2018/hyperlinkcolor" val="tx"/>
                    </a:ext>
                  </a:extLst>
                </a:hlinkClick>
              </a:rPr>
              <a:t> </a:t>
            </a:r>
            <a:endParaRPr lang="en-US" sz="4800" b="1" dirty="0">
              <a:solidFill>
                <a:srgbClr val="7030A0"/>
              </a:solidFill>
            </a:endParaRPr>
          </a:p>
          <a:p>
            <a:pPr algn="l">
              <a:lnSpc>
                <a:spcPct val="120000"/>
              </a:lnSpc>
              <a:spcBef>
                <a:spcPts val="0"/>
              </a:spcBef>
            </a:pPr>
            <a:r>
              <a:rPr lang="en-US" sz="4800" b="1" dirty="0">
                <a:solidFill>
                  <a:schemeClr val="tx1"/>
                </a:solidFill>
              </a:rPr>
              <a:t>Lesson Plan template</a:t>
            </a:r>
          </a:p>
          <a:p>
            <a:pPr algn="l">
              <a:lnSpc>
                <a:spcPct val="120000"/>
              </a:lnSpc>
              <a:spcBef>
                <a:spcPts val="0"/>
              </a:spcBef>
            </a:pPr>
            <a:r>
              <a:rPr lang="en-US" sz="4800" b="1" dirty="0">
                <a:solidFill>
                  <a:schemeClr val="tx1"/>
                </a:solidFill>
              </a:rPr>
              <a:t> </a:t>
            </a:r>
          </a:p>
          <a:p>
            <a:pPr algn="l">
              <a:lnSpc>
                <a:spcPct val="120000"/>
              </a:lnSpc>
              <a:spcBef>
                <a:spcPts val="0"/>
              </a:spcBef>
            </a:pPr>
            <a:r>
              <a:rPr lang="en-US" sz="4800" b="1" dirty="0">
                <a:solidFill>
                  <a:schemeClr val="tx1"/>
                </a:solidFill>
              </a:rPr>
              <a:t>Fiscal Policies and Procedures Template</a:t>
            </a:r>
          </a:p>
          <a:p>
            <a:pPr algn="l">
              <a:lnSpc>
                <a:spcPct val="120000"/>
              </a:lnSpc>
              <a:spcBef>
                <a:spcPts val="0"/>
              </a:spcBef>
            </a:pPr>
            <a:r>
              <a:rPr lang="en-US" sz="4800" b="1" dirty="0">
                <a:solidFill>
                  <a:schemeClr val="tx1"/>
                </a:solidFill>
              </a:rPr>
              <a:t>  </a:t>
            </a:r>
          </a:p>
          <a:p>
            <a:pPr algn="l">
              <a:lnSpc>
                <a:spcPct val="120000"/>
              </a:lnSpc>
              <a:spcBef>
                <a:spcPts val="0"/>
              </a:spcBef>
            </a:pPr>
            <a:r>
              <a:rPr lang="en-US" sz="4800" b="1" dirty="0">
                <a:solidFill>
                  <a:schemeClr val="tx1"/>
                </a:solidFill>
              </a:rPr>
              <a:t>New SMV tool</a:t>
            </a:r>
          </a:p>
          <a:p>
            <a:pPr algn="l">
              <a:lnSpc>
                <a:spcPct val="120000"/>
              </a:lnSpc>
              <a:spcBef>
                <a:spcPts val="0"/>
              </a:spcBef>
            </a:pPr>
            <a:r>
              <a:rPr lang="en-US" sz="4800" b="1" dirty="0">
                <a:solidFill>
                  <a:schemeClr val="tx1"/>
                </a:solidFill>
              </a:rPr>
              <a:t> </a:t>
            </a:r>
          </a:p>
          <a:p>
            <a:pPr algn="l">
              <a:lnSpc>
                <a:spcPct val="120000"/>
              </a:lnSpc>
              <a:spcBef>
                <a:spcPts val="0"/>
              </a:spcBef>
            </a:pPr>
            <a:r>
              <a:rPr lang="en-US" sz="4800" b="1" dirty="0">
                <a:solidFill>
                  <a:schemeClr val="tx1"/>
                </a:solidFill>
              </a:rPr>
              <a:t>Glossary</a:t>
            </a:r>
          </a:p>
          <a:p>
            <a:pPr algn="l">
              <a:lnSpc>
                <a:spcPct val="120000"/>
              </a:lnSpc>
              <a:spcBef>
                <a:spcPts val="0"/>
              </a:spcBef>
            </a:pPr>
            <a:r>
              <a:rPr lang="en-US" sz="4800" b="1" dirty="0">
                <a:solidFill>
                  <a:schemeClr val="tx1"/>
                </a:solidFill>
              </a:rPr>
              <a:t> </a:t>
            </a:r>
          </a:p>
          <a:p>
            <a:pPr algn="l">
              <a:lnSpc>
                <a:spcPct val="120000"/>
              </a:lnSpc>
              <a:spcBef>
                <a:spcPts val="0"/>
              </a:spcBef>
            </a:pPr>
            <a:r>
              <a:rPr lang="en-US" sz="4800" b="1" dirty="0">
                <a:solidFill>
                  <a:srgbClr val="7030A0"/>
                </a:solidFill>
                <a:hlinkClick r:id="rId6">
                  <a:extLst>
                    <a:ext uri="{A12FA001-AC4F-418D-AE19-62706E023703}">
                      <ahyp:hlinkClr xmlns:ahyp="http://schemas.microsoft.com/office/drawing/2018/hyperlinkcolor" val="tx"/>
                    </a:ext>
                  </a:extLst>
                </a:hlinkClick>
              </a:rPr>
              <a:t>Additional Guidance for Fiscal policies and procedures</a:t>
            </a:r>
            <a:endParaRPr lang="en-US" sz="4800" b="1" dirty="0">
              <a:solidFill>
                <a:srgbClr val="7030A0"/>
              </a:solidFill>
            </a:endParaRPr>
          </a:p>
          <a:p>
            <a:pPr algn="l"/>
            <a:endParaRPr lang="en-US" dirty="0">
              <a:solidFill>
                <a:schemeClr val="tx1"/>
              </a:solidFill>
            </a:endParaRPr>
          </a:p>
        </p:txBody>
      </p:sp>
    </p:spTree>
    <p:extLst>
      <p:ext uri="{BB962C8B-B14F-4D97-AF65-F5344CB8AC3E}">
        <p14:creationId xmlns:p14="http://schemas.microsoft.com/office/powerpoint/2010/main" val="1075322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9496E-8E1E-4F0F-8B25-7077A24EE9C0}"/>
              </a:ext>
            </a:extLst>
          </p:cNvPr>
          <p:cNvSpPr>
            <a:spLocks noGrp="1"/>
          </p:cNvSpPr>
          <p:nvPr>
            <p:ph idx="1"/>
          </p:nvPr>
        </p:nvSpPr>
        <p:spPr>
          <a:xfrm>
            <a:off x="872067" y="1828800"/>
            <a:ext cx="7408333" cy="4297363"/>
          </a:xfrm>
        </p:spPr>
        <p:txBody>
          <a:bodyPr>
            <a:normAutofit fontScale="92500"/>
          </a:bodyPr>
          <a:lstStyle/>
          <a:p>
            <a:pPr lvl="0"/>
            <a:r>
              <a:rPr lang="en-US" sz="4000" dirty="0">
                <a:latin typeface="Calibri" panose="020F0502020204030204" pitchFamily="34" charset="0"/>
              </a:rPr>
              <a:t>The 2019-20 program will reach over 300 sites across 23 states.</a:t>
            </a:r>
          </a:p>
          <a:p>
            <a:pPr marL="0" lvl="0" indent="0">
              <a:buNone/>
            </a:pPr>
            <a:endParaRPr lang="en-US" sz="2800" dirty="0"/>
          </a:p>
          <a:p>
            <a:pPr lvl="0"/>
            <a:r>
              <a:rPr lang="en-US" sz="4000" dirty="0">
                <a:latin typeface="Calibri" panose="020F0502020204030204" pitchFamily="34" charset="0"/>
              </a:rPr>
              <a:t>In New York, there are </a:t>
            </a:r>
            <a:r>
              <a:rPr lang="en-US" sz="4000" b="1" u="sng" dirty="0">
                <a:solidFill>
                  <a:srgbClr val="7030A0"/>
                </a:solidFill>
                <a:latin typeface="Calibri" panose="020F0502020204030204" pitchFamily="34" charset="0"/>
                <a:hlinkClick r:id="rId3">
                  <a:extLst>
                    <a:ext uri="{A12FA001-AC4F-418D-AE19-62706E023703}">
                      <ahyp:hlinkClr xmlns:ahyp="http://schemas.microsoft.com/office/drawing/2018/hyperlinkcolor" val="tx"/>
                    </a:ext>
                  </a:extLst>
                </a:hlinkClick>
              </a:rPr>
              <a:t>34 21</a:t>
            </a:r>
            <a:r>
              <a:rPr lang="en-US" sz="4000" b="1" u="sng" baseline="30000" dirty="0">
                <a:solidFill>
                  <a:srgbClr val="7030A0"/>
                </a:solidFill>
                <a:latin typeface="Calibri" panose="020F0502020204030204" pitchFamily="34" charset="0"/>
                <a:hlinkClick r:id="rId3">
                  <a:extLst>
                    <a:ext uri="{A12FA001-AC4F-418D-AE19-62706E023703}">
                      <ahyp:hlinkClr xmlns:ahyp="http://schemas.microsoft.com/office/drawing/2018/hyperlinkcolor" val="tx"/>
                    </a:ext>
                  </a:extLst>
                </a:hlinkClick>
              </a:rPr>
              <a:t>st</a:t>
            </a:r>
            <a:r>
              <a:rPr lang="en-US" sz="4000" b="1" u="sng" dirty="0">
                <a:solidFill>
                  <a:srgbClr val="7030A0"/>
                </a:solidFill>
                <a:latin typeface="Calibri" panose="020F0502020204030204" pitchFamily="34" charset="0"/>
                <a:hlinkClick r:id="rId3">
                  <a:extLst>
                    <a:ext uri="{A12FA001-AC4F-418D-AE19-62706E023703}">
                      <ahyp:hlinkClr xmlns:ahyp="http://schemas.microsoft.com/office/drawing/2018/hyperlinkcolor" val="tx"/>
                    </a:ext>
                  </a:extLst>
                </a:hlinkClick>
              </a:rPr>
              <a:t> CCLC sites</a:t>
            </a:r>
            <a:r>
              <a:rPr lang="en-US" sz="4000" dirty="0">
                <a:latin typeface="Calibri" panose="020F0502020204030204" pitchFamily="34" charset="0"/>
              </a:rPr>
              <a:t> that will offer NASA STEM programs in 2019-20, serving over </a:t>
            </a:r>
            <a:r>
              <a:rPr lang="en-US" sz="4000" u="sng" dirty="0">
                <a:latin typeface="Calibri" panose="020F0502020204030204" pitchFamily="34" charset="0"/>
              </a:rPr>
              <a:t>1,100 students </a:t>
            </a:r>
            <a:r>
              <a:rPr lang="en-US" sz="4000" dirty="0">
                <a:latin typeface="Calibri" panose="020F0502020204030204" pitchFamily="34" charset="0"/>
              </a:rPr>
              <a:t>across the state </a:t>
            </a:r>
          </a:p>
        </p:txBody>
      </p:sp>
      <p:sp>
        <p:nvSpPr>
          <p:cNvPr id="3" name="Title 2">
            <a:extLst>
              <a:ext uri="{FF2B5EF4-FFF2-40B4-BE49-F238E27FC236}">
                <a16:creationId xmlns:a16="http://schemas.microsoft.com/office/drawing/2014/main" id="{54466BF0-AC6D-4156-8AAF-2E8573E4EB33}"/>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B5CBE9DA-DFE3-46E4-BDF6-1962AEB2D64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57200" y="304800"/>
            <a:ext cx="8229599" cy="1295400"/>
          </a:xfrm>
          <a:prstGeom prst="rect">
            <a:avLst/>
          </a:prstGeom>
        </p:spPr>
      </p:pic>
    </p:spTree>
    <p:extLst>
      <p:ext uri="{BB962C8B-B14F-4D97-AF65-F5344CB8AC3E}">
        <p14:creationId xmlns:p14="http://schemas.microsoft.com/office/powerpoint/2010/main" val="350171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BF40B2-79F7-407D-AD95-C6F0CFB76CAA}"/>
              </a:ext>
            </a:extLst>
          </p:cNvPr>
          <p:cNvSpPr>
            <a:spLocks noGrp="1"/>
          </p:cNvSpPr>
          <p:nvPr>
            <p:ph idx="1"/>
          </p:nvPr>
        </p:nvSpPr>
        <p:spPr>
          <a:xfrm>
            <a:off x="872067" y="1371600"/>
            <a:ext cx="7408333" cy="4754563"/>
          </a:xfrm>
        </p:spPr>
        <p:txBody>
          <a:bodyPr>
            <a:normAutofit fontScale="47500" lnSpcReduction="20000"/>
          </a:bodyPr>
          <a:lstStyle/>
          <a:p>
            <a:pPr marL="0" lvl="0" indent="0" algn="ctr">
              <a:buNone/>
            </a:pPr>
            <a:r>
              <a:rPr lang="en-US" sz="7000" dirty="0"/>
              <a:t>In 2019-20, these are the seven challenge options that will be offered to students</a:t>
            </a:r>
            <a:r>
              <a:rPr lang="en-US" sz="4000" dirty="0"/>
              <a:t>:</a:t>
            </a:r>
          </a:p>
          <a:p>
            <a:pPr marL="0" lvl="0" indent="0" algn="ctr">
              <a:buNone/>
            </a:pPr>
            <a:endParaRPr lang="en-US" sz="4000" dirty="0"/>
          </a:p>
          <a:p>
            <a:pPr lvl="1"/>
            <a:r>
              <a:rPr lang="en-US" sz="3800" b="1" dirty="0"/>
              <a:t>Let it Glide. </a:t>
            </a:r>
            <a:r>
              <a:rPr lang="en-US" sz="3800" i="1" dirty="0"/>
              <a:t>(grades 6-8)</a:t>
            </a:r>
          </a:p>
          <a:p>
            <a:pPr lvl="1"/>
            <a:endParaRPr lang="en-US" sz="3800" dirty="0"/>
          </a:p>
          <a:p>
            <a:pPr lvl="1"/>
            <a:r>
              <a:rPr lang="en-US" sz="3800" b="1" dirty="0"/>
              <a:t>Mission to Mars. </a:t>
            </a:r>
            <a:r>
              <a:rPr lang="en-US" sz="3800" i="1" dirty="0"/>
              <a:t>(grades 3-5)</a:t>
            </a:r>
          </a:p>
          <a:p>
            <a:pPr lvl="1"/>
            <a:endParaRPr lang="en-US" sz="3800" dirty="0"/>
          </a:p>
          <a:p>
            <a:pPr lvl="1"/>
            <a:r>
              <a:rPr lang="en-US" sz="3800" b="1" dirty="0"/>
              <a:t>Packing Up for the Moon. </a:t>
            </a:r>
            <a:r>
              <a:rPr lang="en-US" sz="3800" i="1" dirty="0"/>
              <a:t>(grades 6-8) </a:t>
            </a:r>
          </a:p>
          <a:p>
            <a:pPr marL="301943" lvl="1" indent="0">
              <a:buNone/>
            </a:pPr>
            <a:endParaRPr lang="en-US" sz="3800" i="1" dirty="0"/>
          </a:p>
          <a:p>
            <a:pPr lvl="1"/>
            <a:r>
              <a:rPr lang="en-US" sz="3800" b="1" dirty="0"/>
              <a:t>Parachuting onto Mars. </a:t>
            </a:r>
            <a:r>
              <a:rPr lang="en-US" sz="3800" i="1" dirty="0"/>
              <a:t>(grades 6-8)</a:t>
            </a:r>
            <a:r>
              <a:rPr lang="en-US" sz="3800" b="1" dirty="0"/>
              <a:t> </a:t>
            </a:r>
          </a:p>
          <a:p>
            <a:pPr lvl="1"/>
            <a:endParaRPr lang="en-US" sz="3800" b="1" dirty="0"/>
          </a:p>
          <a:p>
            <a:pPr lvl="1"/>
            <a:r>
              <a:rPr lang="en-US" sz="3800" b="1" dirty="0"/>
              <a:t>Safe Travels. </a:t>
            </a:r>
            <a:r>
              <a:rPr lang="en-US" sz="3800" i="1" dirty="0"/>
              <a:t>(grades 3-5) </a:t>
            </a:r>
          </a:p>
          <a:p>
            <a:pPr lvl="1"/>
            <a:endParaRPr lang="en-US" sz="3800" dirty="0"/>
          </a:p>
          <a:p>
            <a:pPr lvl="1"/>
            <a:r>
              <a:rPr lang="en-US" sz="3800" b="1" dirty="0"/>
              <a:t>Spacecraft Safety. </a:t>
            </a:r>
            <a:r>
              <a:rPr lang="en-US" sz="3800" i="1" dirty="0"/>
              <a:t>(grades 6-8)</a:t>
            </a:r>
          </a:p>
          <a:p>
            <a:pPr marL="301943" lvl="1" indent="0">
              <a:buNone/>
            </a:pPr>
            <a:r>
              <a:rPr lang="en-US" sz="3800" b="1" dirty="0"/>
              <a:t> </a:t>
            </a:r>
            <a:endParaRPr lang="en-US" sz="3800" dirty="0"/>
          </a:p>
          <a:p>
            <a:pPr lvl="1"/>
            <a:r>
              <a:rPr lang="en-US" sz="3800" b="1" dirty="0"/>
              <a:t>Why Pressure Suits? </a:t>
            </a:r>
            <a:r>
              <a:rPr lang="en-US" sz="3800" i="1" dirty="0"/>
              <a:t>(grades 6-8) </a:t>
            </a:r>
            <a:endParaRPr lang="en-US" sz="3800" dirty="0"/>
          </a:p>
          <a:p>
            <a:endParaRPr lang="en-US" sz="3800" dirty="0"/>
          </a:p>
        </p:txBody>
      </p:sp>
      <p:sp>
        <p:nvSpPr>
          <p:cNvPr id="3" name="Title 2">
            <a:extLst>
              <a:ext uri="{FF2B5EF4-FFF2-40B4-BE49-F238E27FC236}">
                <a16:creationId xmlns:a16="http://schemas.microsoft.com/office/drawing/2014/main" id="{A7431834-47C8-4527-B044-311B777B4CFD}"/>
              </a:ext>
            </a:extLst>
          </p:cNvPr>
          <p:cNvSpPr>
            <a:spLocks noGrp="1"/>
          </p:cNvSpPr>
          <p:nvPr>
            <p:ph type="title"/>
          </p:nvPr>
        </p:nvSpPr>
        <p:spPr/>
        <p:txBody>
          <a:bodyPr/>
          <a:lstStyle/>
          <a:p>
            <a:r>
              <a:rPr lang="en-US" dirty="0"/>
              <a:t>HANDS on with NASA</a:t>
            </a:r>
          </a:p>
        </p:txBody>
      </p:sp>
    </p:spTree>
    <p:extLst>
      <p:ext uri="{BB962C8B-B14F-4D97-AF65-F5344CB8AC3E}">
        <p14:creationId xmlns:p14="http://schemas.microsoft.com/office/powerpoint/2010/main" val="201751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55843C-3F22-4879-BDE3-E9D41A5879FD}"/>
              </a:ext>
            </a:extLst>
          </p:cNvPr>
          <p:cNvSpPr>
            <a:spLocks noGrp="1"/>
          </p:cNvSpPr>
          <p:nvPr>
            <p:ph idx="1"/>
          </p:nvPr>
        </p:nvSpPr>
        <p:spPr>
          <a:xfrm>
            <a:off x="872067" y="1591056"/>
            <a:ext cx="7408333" cy="4535107"/>
          </a:xfrm>
        </p:spPr>
        <p:txBody>
          <a:bodyPr>
            <a:normAutofit fontScale="92500" lnSpcReduction="20000"/>
          </a:bodyPr>
          <a:lstStyle/>
          <a:p>
            <a:r>
              <a:rPr lang="en-US" dirty="0"/>
              <a:t>The US ED makes STEM activity resources available through its You for Youth (Y4Y) online community (</a:t>
            </a:r>
            <a:r>
              <a:rPr lang="en-US" u="sng" dirty="0">
                <a:hlinkClick r:id="rId3"/>
              </a:rPr>
              <a:t>https://y4y.ed.gov/stemchallenge</a:t>
            </a:r>
            <a:r>
              <a:rPr lang="en-US" dirty="0"/>
              <a:t>)</a:t>
            </a:r>
          </a:p>
          <a:p>
            <a:endParaRPr lang="en-US" dirty="0"/>
          </a:p>
          <a:p>
            <a:r>
              <a:rPr lang="en-US" dirty="0"/>
              <a:t>For more information on the 21</a:t>
            </a:r>
            <a:r>
              <a:rPr lang="en-US" baseline="30000" dirty="0"/>
              <a:t>st</a:t>
            </a:r>
            <a:r>
              <a:rPr lang="en-US" dirty="0"/>
              <a:t> CCLC program and the interagency collaboration, visit this website: </a:t>
            </a:r>
            <a:r>
              <a:rPr lang="en-US" u="sng" dirty="0">
                <a:hlinkClick r:id="rId4"/>
              </a:rPr>
              <a:t>http://www2.ed.gov/programs/21stcclc/index.html</a:t>
            </a:r>
            <a:r>
              <a:rPr lang="en-US" u="sng" dirty="0"/>
              <a:t>.</a:t>
            </a:r>
            <a:r>
              <a:rPr lang="en-US" dirty="0"/>
              <a:t> </a:t>
            </a:r>
          </a:p>
          <a:p>
            <a:endParaRPr lang="en-US" dirty="0"/>
          </a:p>
          <a:p>
            <a:pPr marL="0" indent="0">
              <a:buNone/>
            </a:pPr>
            <a:r>
              <a:rPr lang="en-US" b="1" u="sng" dirty="0">
                <a:solidFill>
                  <a:schemeClr val="tx1"/>
                </a:solidFill>
              </a:rPr>
              <a:t>NASA STEM Engagement Resources</a:t>
            </a:r>
            <a:endParaRPr lang="en-US" b="1" dirty="0">
              <a:solidFill>
                <a:schemeClr val="tx1"/>
              </a:solidFill>
            </a:endParaRPr>
          </a:p>
          <a:p>
            <a:r>
              <a:rPr lang="en-US" dirty="0"/>
              <a:t>Educators: </a:t>
            </a:r>
            <a:r>
              <a:rPr lang="en-US" u="sng" dirty="0">
                <a:hlinkClick r:id="rId5"/>
              </a:rPr>
              <a:t>https://www.nasa.gov/stem/foreducators</a:t>
            </a:r>
            <a:endParaRPr lang="en-US" dirty="0"/>
          </a:p>
          <a:p>
            <a:r>
              <a:rPr lang="en-US" dirty="0"/>
              <a:t>For Students:  </a:t>
            </a:r>
            <a:r>
              <a:rPr lang="en-US" u="sng" dirty="0">
                <a:hlinkClick r:id="rId6"/>
              </a:rPr>
              <a:t>https://www.nasa.gov/stem/forstudents</a:t>
            </a:r>
            <a:endParaRPr lang="en-US" dirty="0"/>
          </a:p>
          <a:p>
            <a:pPr marL="0" indent="0">
              <a:buNone/>
            </a:pPr>
            <a:endParaRPr lang="en-US" dirty="0"/>
          </a:p>
          <a:p>
            <a:pPr marL="0" indent="0">
              <a:buNone/>
            </a:pPr>
            <a:r>
              <a:rPr lang="en-US" b="1" dirty="0">
                <a:solidFill>
                  <a:schemeClr val="tx1"/>
                </a:solidFill>
              </a:rPr>
              <a:t>NYS updates on NASA: </a:t>
            </a:r>
            <a:r>
              <a:rPr lang="en-US" dirty="0">
                <a:solidFill>
                  <a:srgbClr val="7030A0"/>
                </a:solidFill>
                <a:hlinkClick r:id="rId7">
                  <a:extLst>
                    <a:ext uri="{A12FA001-AC4F-418D-AE19-62706E023703}">
                      <ahyp:hlinkClr xmlns:ahyp="http://schemas.microsoft.com/office/drawing/2018/hyperlinkcolor" val="tx"/>
                    </a:ext>
                  </a:extLst>
                </a:hlinkClick>
              </a:rPr>
              <a:t>http://www.p12.nysed.gov/sss/21stCCLC/nasa/</a:t>
            </a:r>
            <a:endParaRPr lang="en-US" dirty="0">
              <a:solidFill>
                <a:srgbClr val="7030A0"/>
              </a:solidFill>
            </a:endParaRPr>
          </a:p>
        </p:txBody>
      </p:sp>
      <p:sp>
        <p:nvSpPr>
          <p:cNvPr id="3" name="Title 2">
            <a:extLst>
              <a:ext uri="{FF2B5EF4-FFF2-40B4-BE49-F238E27FC236}">
                <a16:creationId xmlns:a16="http://schemas.microsoft.com/office/drawing/2014/main" id="{825F54DC-142E-4139-A56D-3C944396E86D}"/>
              </a:ext>
            </a:extLst>
          </p:cNvPr>
          <p:cNvSpPr>
            <a:spLocks noGrp="1"/>
          </p:cNvSpPr>
          <p:nvPr>
            <p:ph type="title"/>
          </p:nvPr>
        </p:nvSpPr>
        <p:spPr/>
        <p:txBody>
          <a:bodyPr>
            <a:normAutofit fontScale="90000"/>
          </a:bodyPr>
          <a:lstStyle/>
          <a:p>
            <a:r>
              <a:rPr lang="en-US" dirty="0"/>
              <a:t>NASA STEM Resources for Educators and Students</a:t>
            </a:r>
          </a:p>
        </p:txBody>
      </p:sp>
    </p:spTree>
    <p:extLst>
      <p:ext uri="{BB962C8B-B14F-4D97-AF65-F5344CB8AC3E}">
        <p14:creationId xmlns:p14="http://schemas.microsoft.com/office/powerpoint/2010/main" val="372441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8D09-D2F8-45F0-92A4-7BF50990C0A6}"/>
              </a:ext>
            </a:extLst>
          </p:cNvPr>
          <p:cNvSpPr>
            <a:spLocks noGrp="1"/>
          </p:cNvSpPr>
          <p:nvPr>
            <p:ph type="title"/>
          </p:nvPr>
        </p:nvSpPr>
        <p:spPr/>
        <p:txBody>
          <a:bodyPr>
            <a:normAutofit fontScale="90000"/>
          </a:bodyPr>
          <a:lstStyle/>
          <a:p>
            <a:r>
              <a:rPr lang="en-US" dirty="0"/>
              <a:t>NYSED 21</a:t>
            </a:r>
            <a:r>
              <a:rPr lang="en-US" baseline="30000" dirty="0"/>
              <a:t>st</a:t>
            </a:r>
            <a:r>
              <a:rPr lang="en-US" dirty="0"/>
              <a:t> CCLC Contact Information</a:t>
            </a:r>
          </a:p>
        </p:txBody>
      </p:sp>
      <p:sp>
        <p:nvSpPr>
          <p:cNvPr id="4" name="Content Placeholder 2">
            <a:extLst>
              <a:ext uri="{FF2B5EF4-FFF2-40B4-BE49-F238E27FC236}">
                <a16:creationId xmlns:a16="http://schemas.microsoft.com/office/drawing/2014/main" id="{EBAB6185-FD9D-4BA3-B2D0-704A9E414D63}"/>
              </a:ext>
            </a:extLst>
          </p:cNvPr>
          <p:cNvSpPr txBox="1">
            <a:spLocks/>
          </p:cNvSpPr>
          <p:nvPr/>
        </p:nvSpPr>
        <p:spPr>
          <a:xfrm>
            <a:off x="381000" y="1931543"/>
            <a:ext cx="8229600" cy="4556125"/>
          </a:xfrm>
          <a:prstGeom prst="rect">
            <a:avLst/>
          </a:prstGeom>
        </p:spPr>
        <p:txBody>
          <a:bodyPr/>
          <a:lstStyle>
            <a:lvl1pPr marL="169863" indent="-169863" algn="l" rtl="0" eaLnBrk="0" fontAlgn="base" hangingPunct="0">
              <a:spcBef>
                <a:spcPct val="60000"/>
              </a:spcBef>
              <a:spcAft>
                <a:spcPct val="0"/>
              </a:spcAft>
              <a:buFont typeface="Wingdings" panose="05000000000000000000" pitchFamily="2" charset="2"/>
              <a:buChar char="§"/>
              <a:defRPr sz="2200">
                <a:solidFill>
                  <a:schemeClr val="tx1"/>
                </a:solidFill>
                <a:latin typeface="Arial" charset="0"/>
                <a:ea typeface="MS PGothic" panose="020B0600070205080204" pitchFamily="34" charset="-128"/>
                <a:cs typeface="+mn-cs"/>
              </a:defRPr>
            </a:lvl1pPr>
            <a:lvl2pPr marL="739775" indent="-282575" algn="l" rtl="0" eaLnBrk="0" fontAlgn="base" hangingPunct="0">
              <a:lnSpc>
                <a:spcPct val="95000"/>
              </a:lnSpc>
              <a:spcBef>
                <a:spcPct val="20000"/>
              </a:spcBef>
              <a:spcAft>
                <a:spcPct val="0"/>
              </a:spcAft>
              <a:buClr>
                <a:schemeClr val="hlink"/>
              </a:buClr>
              <a:buChar char="&gt;"/>
              <a:defRPr sz="2000">
                <a:solidFill>
                  <a:schemeClr val="tx1"/>
                </a:solidFill>
                <a:latin typeface="Arial" charset="0"/>
                <a:ea typeface="MS PGothic" panose="020B0600070205080204" pitchFamily="34" charset="-128"/>
                <a:cs typeface="+mn-cs"/>
              </a:defRPr>
            </a:lvl2pPr>
            <a:lvl3pPr marL="1081088" indent="-227013" algn="l" rtl="0" eaLnBrk="0" fontAlgn="base" hangingPunct="0">
              <a:lnSpc>
                <a:spcPct val="95000"/>
              </a:lnSpc>
              <a:spcBef>
                <a:spcPct val="20000"/>
              </a:spcBef>
              <a:spcAft>
                <a:spcPct val="0"/>
              </a:spcAft>
              <a:buClr>
                <a:schemeClr val="accent1"/>
              </a:buClr>
              <a:buFont typeface="Wingdings" panose="05000000000000000000" pitchFamily="2" charset="2"/>
              <a:buChar char="§"/>
              <a:defRPr sz="2000">
                <a:solidFill>
                  <a:schemeClr val="tx1"/>
                </a:solidFill>
                <a:latin typeface="Arial" charset="0"/>
                <a:ea typeface="MS PGothic" panose="020B0600070205080204" pitchFamily="34" charset="-128"/>
                <a:cs typeface="+mn-cs"/>
              </a:defRPr>
            </a:lvl3pPr>
            <a:lvl4pPr marL="1363663" indent="-168275" algn="l" rtl="0" eaLnBrk="0" fontAlgn="base" hangingPunct="0">
              <a:lnSpc>
                <a:spcPct val="95000"/>
              </a:lnSpc>
              <a:spcBef>
                <a:spcPct val="20000"/>
              </a:spcBef>
              <a:spcAft>
                <a:spcPct val="0"/>
              </a:spcAft>
              <a:buClr>
                <a:schemeClr val="accent2"/>
              </a:buClr>
              <a:buFont typeface="Times" panose="02020603050405020304" pitchFamily="18" charset="0"/>
              <a:buChar char="•"/>
              <a:defRPr sz="2000">
                <a:solidFill>
                  <a:schemeClr val="tx1"/>
                </a:solidFill>
                <a:latin typeface="Arial" charset="0"/>
                <a:ea typeface="MS PGothic" panose="020B0600070205080204" pitchFamily="34" charset="-128"/>
                <a:cs typeface="+mn-cs"/>
              </a:defRPr>
            </a:lvl4pPr>
            <a:lvl5pPr marL="1701800" indent="-223838" algn="l" rtl="0" eaLnBrk="0" fontAlgn="base" hangingPunct="0">
              <a:lnSpc>
                <a:spcPct val="95000"/>
              </a:lnSpc>
              <a:spcBef>
                <a:spcPct val="20000"/>
              </a:spcBef>
              <a:spcAft>
                <a:spcPct val="0"/>
              </a:spcAft>
              <a:buClr>
                <a:schemeClr val="folHlink"/>
              </a:buClr>
              <a:buChar char="»"/>
              <a:defRPr sz="2000">
                <a:solidFill>
                  <a:schemeClr val="tx1"/>
                </a:solidFill>
                <a:latin typeface="Arial" charset="0"/>
                <a:ea typeface="MS PGothic" panose="020B0600070205080204" pitchFamily="34" charset="-128"/>
                <a:cs typeface="+mn-cs"/>
              </a:defRPr>
            </a:lvl5pPr>
            <a:lvl6pPr marL="2159000" indent="-223838" algn="l" rtl="0" fontAlgn="base">
              <a:lnSpc>
                <a:spcPct val="95000"/>
              </a:lnSpc>
              <a:spcBef>
                <a:spcPct val="20000"/>
              </a:spcBef>
              <a:spcAft>
                <a:spcPct val="0"/>
              </a:spcAft>
              <a:buClr>
                <a:schemeClr val="folHlink"/>
              </a:buClr>
              <a:buChar char="»"/>
              <a:defRPr>
                <a:solidFill>
                  <a:schemeClr val="tx1"/>
                </a:solidFill>
                <a:latin typeface="+mn-lt"/>
                <a:ea typeface="+mn-ea"/>
              </a:defRPr>
            </a:lvl6pPr>
            <a:lvl7pPr marL="2616200" indent="-223838" algn="l" rtl="0" fontAlgn="base">
              <a:lnSpc>
                <a:spcPct val="95000"/>
              </a:lnSpc>
              <a:spcBef>
                <a:spcPct val="20000"/>
              </a:spcBef>
              <a:spcAft>
                <a:spcPct val="0"/>
              </a:spcAft>
              <a:buClr>
                <a:schemeClr val="folHlink"/>
              </a:buClr>
              <a:buChar char="»"/>
              <a:defRPr>
                <a:solidFill>
                  <a:schemeClr val="tx1"/>
                </a:solidFill>
                <a:latin typeface="+mn-lt"/>
                <a:ea typeface="+mn-ea"/>
              </a:defRPr>
            </a:lvl7pPr>
            <a:lvl8pPr marL="3073400" indent="-223838" algn="l" rtl="0" fontAlgn="base">
              <a:lnSpc>
                <a:spcPct val="95000"/>
              </a:lnSpc>
              <a:spcBef>
                <a:spcPct val="20000"/>
              </a:spcBef>
              <a:spcAft>
                <a:spcPct val="0"/>
              </a:spcAft>
              <a:buClr>
                <a:schemeClr val="folHlink"/>
              </a:buClr>
              <a:buChar char="»"/>
              <a:defRPr>
                <a:solidFill>
                  <a:schemeClr val="tx1"/>
                </a:solidFill>
                <a:latin typeface="+mn-lt"/>
                <a:ea typeface="+mn-ea"/>
              </a:defRPr>
            </a:lvl8pPr>
            <a:lvl9pPr marL="3530600" indent="-223838" algn="l" rtl="0" fontAlgn="base">
              <a:lnSpc>
                <a:spcPct val="95000"/>
              </a:lnSpc>
              <a:spcBef>
                <a:spcPct val="20000"/>
              </a:spcBef>
              <a:spcAft>
                <a:spcPct val="0"/>
              </a:spcAft>
              <a:buClr>
                <a:schemeClr val="folHlink"/>
              </a:buClr>
              <a:buChar char="»"/>
              <a:defRPr>
                <a:solidFill>
                  <a:schemeClr val="tx1"/>
                </a:solidFill>
                <a:latin typeface="+mn-lt"/>
                <a:ea typeface="+mn-ea"/>
              </a:defRPr>
            </a:lvl9pPr>
          </a:lstStyle>
          <a:p>
            <a:pPr marL="0" indent="0" algn="ctr">
              <a:buNone/>
              <a:defRPr/>
            </a:pPr>
            <a:r>
              <a:rPr lang="en-US" sz="2000" kern="0" dirty="0">
                <a:hlinkClick r:id="rId3">
                  <a:extLst>
                    <a:ext uri="{A12FA001-AC4F-418D-AE19-62706E023703}">
                      <ahyp:hlinkClr xmlns:ahyp="http://schemas.microsoft.com/office/drawing/2018/hyperlinkcolor" val="tx"/>
                    </a:ext>
                  </a:extLst>
                </a:hlinkClick>
              </a:rPr>
              <a:t>EMSC21STCCLC@nysed.gov</a:t>
            </a:r>
            <a:endParaRPr lang="en-US" sz="2000" kern="0" dirty="0"/>
          </a:p>
          <a:p>
            <a:pPr marL="0" indent="0" algn="ctr">
              <a:buNone/>
              <a:defRPr/>
            </a:pPr>
            <a:endParaRPr lang="en-US" sz="2000" kern="0" dirty="0"/>
          </a:p>
          <a:p>
            <a:pPr marL="0" indent="0" algn="ctr">
              <a:buNone/>
              <a:defRPr/>
            </a:pPr>
            <a:r>
              <a:rPr lang="en-US" sz="1800" kern="0" dirty="0"/>
              <a:t>Elizabeth Whipple     </a:t>
            </a:r>
            <a:r>
              <a:rPr lang="en-US" sz="1800" kern="0" dirty="0">
                <a:hlinkClick r:id="rId4">
                  <a:extLst>
                    <a:ext uri="{A12FA001-AC4F-418D-AE19-62706E023703}">
                      <ahyp:hlinkClr xmlns:ahyp="http://schemas.microsoft.com/office/drawing/2018/hyperlinkcolor" val="tx"/>
                    </a:ext>
                  </a:extLst>
                </a:hlinkClick>
              </a:rPr>
              <a:t>Elizabeth.Whipple@nysed.gov</a:t>
            </a:r>
            <a:endParaRPr lang="en-US" sz="1800" kern="0" dirty="0"/>
          </a:p>
          <a:p>
            <a:pPr marL="0" indent="0" algn="ctr">
              <a:buNone/>
              <a:defRPr/>
            </a:pPr>
            <a:r>
              <a:rPr lang="en-US" sz="1800" kern="0" dirty="0"/>
              <a:t>Grant Miller     </a:t>
            </a:r>
            <a:r>
              <a:rPr lang="en-US" sz="1800" kern="0" dirty="0">
                <a:hlinkClick r:id="rId5">
                  <a:extLst>
                    <a:ext uri="{A12FA001-AC4F-418D-AE19-62706E023703}">
                      <ahyp:hlinkClr xmlns:ahyp="http://schemas.microsoft.com/office/drawing/2018/hyperlinkcolor" val="tx"/>
                    </a:ext>
                  </a:extLst>
                </a:hlinkClick>
              </a:rPr>
              <a:t>Grant.Miller@nysed.gov</a:t>
            </a:r>
            <a:endParaRPr lang="en-US" sz="1800" kern="0" dirty="0"/>
          </a:p>
          <a:p>
            <a:pPr marL="0" indent="0" algn="ctr">
              <a:buNone/>
              <a:defRPr/>
            </a:pPr>
            <a:r>
              <a:rPr lang="en-US" sz="1800" kern="0" dirty="0"/>
              <a:t>Jolynn Thaickal     </a:t>
            </a:r>
            <a:r>
              <a:rPr lang="en-US" sz="1800" kern="0" dirty="0">
                <a:hlinkClick r:id="rId6">
                  <a:extLst>
                    <a:ext uri="{A12FA001-AC4F-418D-AE19-62706E023703}">
                      <ahyp:hlinkClr xmlns:ahyp="http://schemas.microsoft.com/office/drawing/2018/hyperlinkcolor" val="tx"/>
                    </a:ext>
                  </a:extLst>
                </a:hlinkClick>
              </a:rPr>
              <a:t>Jolynn.Thaickal@nysed.gov</a:t>
            </a:r>
            <a:endParaRPr lang="en-US" sz="1800" kern="0" dirty="0"/>
          </a:p>
          <a:p>
            <a:pPr marL="0" indent="0" algn="ctr">
              <a:buNone/>
              <a:defRPr/>
            </a:pPr>
            <a:endParaRPr lang="en-US" sz="2000" kern="0" dirty="0"/>
          </a:p>
          <a:p>
            <a:pPr marL="0" indent="0" algn="ctr">
              <a:buNone/>
              <a:defRPr/>
            </a:pPr>
            <a:r>
              <a:rPr lang="en-US" sz="2000" kern="0" dirty="0"/>
              <a:t>Office of Student Support Services (518) 486-6090</a:t>
            </a:r>
          </a:p>
          <a:p>
            <a:pPr marL="0" indent="0" algn="ctr">
              <a:buNone/>
              <a:defRPr/>
            </a:pPr>
            <a:r>
              <a:rPr lang="en-US" sz="2000" kern="0" dirty="0">
                <a:solidFill>
                  <a:srgbClr val="7030A0"/>
                </a:solidFill>
                <a:hlinkClick r:id="rId7">
                  <a:extLst>
                    <a:ext uri="{A12FA001-AC4F-418D-AE19-62706E023703}">
                      <ahyp:hlinkClr xmlns:ahyp="http://schemas.microsoft.com/office/drawing/2018/hyperlinkcolor" val="tx"/>
                    </a:ext>
                  </a:extLst>
                </a:hlinkClick>
              </a:rPr>
              <a:t>http://www.p12.nysed.gov/sss/21stCCLC/</a:t>
            </a:r>
            <a:endParaRPr lang="en-US" sz="2000" kern="0" dirty="0">
              <a:solidFill>
                <a:srgbClr val="7030A0"/>
              </a:solidFill>
            </a:endParaRPr>
          </a:p>
          <a:p>
            <a:pPr marL="0" indent="0" algn="ctr">
              <a:buNone/>
              <a:defRPr/>
            </a:pPr>
            <a:endParaRPr lang="en-US" sz="2000" kern="0" dirty="0"/>
          </a:p>
          <a:p>
            <a:pPr marL="0" indent="0" algn="ctr">
              <a:buNone/>
              <a:defRPr/>
            </a:pPr>
            <a:endParaRPr lang="en-US" sz="2000" kern="0" dirty="0"/>
          </a:p>
          <a:p>
            <a:pPr marL="0" indent="0" algn="ctr">
              <a:buNone/>
              <a:defRPr/>
            </a:pPr>
            <a:endParaRPr lang="en-US" kern="0" dirty="0"/>
          </a:p>
        </p:txBody>
      </p:sp>
    </p:spTree>
    <p:extLst>
      <p:ext uri="{BB962C8B-B14F-4D97-AF65-F5344CB8AC3E}">
        <p14:creationId xmlns:p14="http://schemas.microsoft.com/office/powerpoint/2010/main" val="3255453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8FE45EB-987C-4441-A23B-CFBBBAC24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924800" cy="449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66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373563"/>
          </a:xfrm>
        </p:spPr>
        <p:txBody>
          <a:bodyPr>
            <a:normAutofit/>
          </a:bodyPr>
          <a:lstStyle/>
          <a:p>
            <a:r>
              <a:rPr lang="en-US" dirty="0">
                <a:solidFill>
                  <a:srgbClr val="7030A0"/>
                </a:solidFill>
                <a:hlinkClick r:id="rId3">
                  <a:extLst>
                    <a:ext uri="{A12FA001-AC4F-418D-AE19-62706E023703}">
                      <ahyp:hlinkClr xmlns:ahyp="http://schemas.microsoft.com/office/drawing/2018/hyperlinkcolor" val="tx"/>
                    </a:ext>
                  </a:extLst>
                </a:hlinkClick>
              </a:rPr>
              <a:t>Timeline</a:t>
            </a:r>
            <a:endParaRPr lang="en-US" dirty="0">
              <a:solidFill>
                <a:srgbClr val="7030A0"/>
              </a:solidFill>
            </a:endParaRPr>
          </a:p>
          <a:p>
            <a:r>
              <a:rPr lang="en-US" dirty="0"/>
              <a:t>Attendance Requirements/Reporting</a:t>
            </a:r>
          </a:p>
          <a:p>
            <a:r>
              <a:rPr lang="en-US" dirty="0"/>
              <a:t>Revised Site Monitoring Tool (</a:t>
            </a:r>
            <a:r>
              <a:rPr lang="en-US" i="1" dirty="0"/>
              <a:t>effective July 1, 2019</a:t>
            </a:r>
            <a:r>
              <a:rPr lang="en-US" dirty="0"/>
              <a:t>)</a:t>
            </a:r>
          </a:p>
          <a:p>
            <a:pPr lvl="1"/>
            <a:r>
              <a:rPr lang="en-US" dirty="0"/>
              <a:t>Safety Drills Requirements</a:t>
            </a:r>
          </a:p>
          <a:p>
            <a:pPr lvl="1"/>
            <a:r>
              <a:rPr lang="en-US" dirty="0"/>
              <a:t>Enrollment Form including Health Information</a:t>
            </a:r>
          </a:p>
          <a:p>
            <a:pPr lvl="1"/>
            <a:r>
              <a:rPr lang="en-US" dirty="0"/>
              <a:t>Lesson Plan Template</a:t>
            </a:r>
          </a:p>
          <a:p>
            <a:pPr lvl="1"/>
            <a:r>
              <a:rPr lang="en-US" dirty="0"/>
              <a:t>Program Activity Implementation Review (PAIR)</a:t>
            </a:r>
          </a:p>
          <a:p>
            <a:pPr lvl="1"/>
            <a:r>
              <a:rPr lang="en-US" dirty="0"/>
              <a:t>Fiscal Updates to Reflect EDGAR req. under ESSA</a:t>
            </a:r>
          </a:p>
          <a:p>
            <a:pPr lvl="0">
              <a:buClr>
                <a:srgbClr val="31B6FD"/>
              </a:buClr>
            </a:pPr>
            <a:r>
              <a:rPr lang="en-US" dirty="0">
                <a:solidFill>
                  <a:srgbClr val="073E87"/>
                </a:solidFill>
              </a:rPr>
              <a:t>Posted Documents</a:t>
            </a:r>
          </a:p>
          <a:p>
            <a:pPr lvl="0">
              <a:buClr>
                <a:srgbClr val="31B6FD"/>
              </a:buClr>
            </a:pPr>
            <a:r>
              <a:rPr lang="en-US" dirty="0"/>
              <a:t>NASA Collaboration</a:t>
            </a:r>
          </a:p>
          <a:p>
            <a:pPr marL="0" indent="0">
              <a:buNone/>
            </a:pPr>
            <a:endParaRPr lang="en-US" dirty="0"/>
          </a:p>
        </p:txBody>
      </p:sp>
      <p:sp>
        <p:nvSpPr>
          <p:cNvPr id="3" name="Title 2"/>
          <p:cNvSpPr>
            <a:spLocks noGrp="1"/>
          </p:cNvSpPr>
          <p:nvPr>
            <p:ph type="title"/>
          </p:nvPr>
        </p:nvSpPr>
        <p:spPr/>
        <p:txBody>
          <a:bodyPr/>
          <a:lstStyle/>
          <a:p>
            <a:r>
              <a:rPr lang="en-US" dirty="0"/>
              <a:t>Talking Points</a:t>
            </a:r>
          </a:p>
        </p:txBody>
      </p:sp>
    </p:spTree>
    <p:extLst>
      <p:ext uri="{BB962C8B-B14F-4D97-AF65-F5344CB8AC3E}">
        <p14:creationId xmlns:p14="http://schemas.microsoft.com/office/powerpoint/2010/main" val="128970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0" y="381000"/>
            <a:ext cx="3200400" cy="1219200"/>
          </a:xfrm>
        </p:spPr>
        <p:txBody>
          <a:bodyPr>
            <a:normAutofit/>
          </a:bodyPr>
          <a:lstStyle/>
          <a:p>
            <a:pPr algn="ctr"/>
            <a:r>
              <a:rPr lang="en-US" sz="3200" dirty="0">
                <a:latin typeface="Times New Roman"/>
                <a:cs typeface="Times New Roman"/>
              </a:rPr>
              <a:t>←</a:t>
            </a:r>
            <a:r>
              <a:rPr lang="en-US" sz="3200" dirty="0"/>
              <a:t>Excerpt from Timeline</a:t>
            </a:r>
          </a:p>
        </p:txBody>
      </p:sp>
      <p:sp>
        <p:nvSpPr>
          <p:cNvPr id="6" name="Text Placeholder 5"/>
          <p:cNvSpPr>
            <a:spLocks noGrp="1"/>
          </p:cNvSpPr>
          <p:nvPr>
            <p:ph type="body" sz="half" idx="2"/>
          </p:nvPr>
        </p:nvSpPr>
        <p:spPr>
          <a:xfrm>
            <a:off x="5562599" y="1905000"/>
            <a:ext cx="3200401" cy="4648200"/>
          </a:xfrm>
        </p:spPr>
        <p:txBody>
          <a:bodyPr>
            <a:noAutofit/>
          </a:bodyPr>
          <a:lstStyle/>
          <a:p>
            <a:pPr marL="285750" indent="-285750">
              <a:buFont typeface="Wingdings" panose="05000000000000000000" pitchFamily="2" charset="2"/>
              <a:buChar char="Ø"/>
            </a:pPr>
            <a:r>
              <a:rPr lang="en-US" sz="2000" dirty="0">
                <a:solidFill>
                  <a:schemeClr val="tx1"/>
                </a:solidFill>
              </a:rPr>
              <a:t>Budgets were due </a:t>
            </a:r>
          </a:p>
          <a:p>
            <a:r>
              <a:rPr lang="en-US" sz="2000" dirty="0">
                <a:solidFill>
                  <a:schemeClr val="tx1"/>
                </a:solidFill>
              </a:rPr>
              <a:t>      May 15</a:t>
            </a:r>
          </a:p>
          <a:p>
            <a:pPr marL="285750" indent="-285750">
              <a:buFont typeface="Wingdings" panose="05000000000000000000" pitchFamily="2" charset="2"/>
              <a:buChar char="Ø"/>
            </a:pPr>
            <a:endParaRPr lang="en-US" sz="2000" dirty="0">
              <a:solidFill>
                <a:schemeClr val="tx1"/>
              </a:solidFill>
            </a:endParaRPr>
          </a:p>
          <a:p>
            <a:pPr marL="285750" indent="-285750">
              <a:buFont typeface="Wingdings" panose="05000000000000000000" pitchFamily="2" charset="2"/>
              <a:buChar char="Ø"/>
            </a:pPr>
            <a:r>
              <a:rPr lang="en-US" sz="2000" dirty="0">
                <a:solidFill>
                  <a:schemeClr val="tx1"/>
                </a:solidFill>
              </a:rPr>
              <a:t>Attendance/participation reporting fast approaching</a:t>
            </a:r>
          </a:p>
          <a:p>
            <a:pPr marL="285750" indent="-285750">
              <a:buFont typeface="Wingdings" panose="05000000000000000000" pitchFamily="2" charset="2"/>
              <a:buChar char="Ø"/>
            </a:pPr>
            <a:endParaRPr lang="en-US" sz="2000" dirty="0">
              <a:solidFill>
                <a:schemeClr val="tx1"/>
              </a:solidFill>
            </a:endParaRPr>
          </a:p>
          <a:p>
            <a:pPr marL="285750" indent="-285750">
              <a:buFont typeface="Wingdings" panose="05000000000000000000" pitchFamily="2" charset="2"/>
              <a:buChar char="Ø"/>
            </a:pPr>
            <a:r>
              <a:rPr lang="en-US" sz="2000" dirty="0">
                <a:solidFill>
                  <a:schemeClr val="tx1"/>
                </a:solidFill>
              </a:rPr>
              <a:t>New reporting requirements - </a:t>
            </a:r>
            <a:r>
              <a:rPr lang="en-US" sz="2000" dirty="0">
                <a:solidFill>
                  <a:srgbClr val="7030A0"/>
                </a:solidFill>
                <a:hlinkClick r:id="rId3">
                  <a:extLst>
                    <a:ext uri="{A12FA001-AC4F-418D-AE19-62706E023703}">
                      <ahyp:hlinkClr xmlns:ahyp="http://schemas.microsoft.com/office/drawing/2018/hyperlinkcolor" val="tx"/>
                    </a:ext>
                  </a:extLst>
                </a:hlinkClick>
              </a:rPr>
              <a:t>Participation Reporting Fact sheet</a:t>
            </a:r>
            <a:endParaRPr lang="en-US" sz="2000" dirty="0">
              <a:solidFill>
                <a:srgbClr val="7030A0"/>
              </a:solidFill>
            </a:endParaRPr>
          </a:p>
        </p:txBody>
      </p:sp>
      <p:graphicFrame>
        <p:nvGraphicFramePr>
          <p:cNvPr id="8" name="Picture Placeholder 7"/>
          <p:cNvGraphicFramePr>
            <a:graphicFrameLocks noGrp="1"/>
          </p:cNvGraphicFramePr>
          <p:nvPr>
            <p:ph type="pic" idx="1"/>
            <p:extLst>
              <p:ext uri="{D42A27DB-BD31-4B8C-83A1-F6EECF244321}">
                <p14:modId xmlns:p14="http://schemas.microsoft.com/office/powerpoint/2010/main" val="1858439865"/>
              </p:ext>
            </p:extLst>
          </p:nvPr>
        </p:nvGraphicFramePr>
        <p:xfrm>
          <a:off x="381000" y="381001"/>
          <a:ext cx="5029200" cy="6248400"/>
        </p:xfrm>
        <a:graphic>
          <a:graphicData uri="http://schemas.openxmlformats.org/drawingml/2006/table">
            <a:tbl>
              <a:tblPr firstRow="1" firstCol="1" lastRow="1" lastCol="1" bandRow="1" bandCol="1">
                <a:tableStyleId>{5C22544A-7EE6-4342-B048-85BDC9FD1C3A}</a:tableStyleId>
              </a:tblPr>
              <a:tblGrid>
                <a:gridCol w="1489190">
                  <a:extLst>
                    <a:ext uri="{9D8B030D-6E8A-4147-A177-3AD203B41FA5}">
                      <a16:colId xmlns:a16="http://schemas.microsoft.com/office/drawing/2014/main" val="20000"/>
                    </a:ext>
                  </a:extLst>
                </a:gridCol>
                <a:gridCol w="3540010">
                  <a:extLst>
                    <a:ext uri="{9D8B030D-6E8A-4147-A177-3AD203B41FA5}">
                      <a16:colId xmlns:a16="http://schemas.microsoft.com/office/drawing/2014/main" val="20001"/>
                    </a:ext>
                  </a:extLst>
                </a:gridCol>
              </a:tblGrid>
              <a:tr h="3614814">
                <a:tc>
                  <a:txBody>
                    <a:bodyPr/>
                    <a:lstStyle/>
                    <a:p>
                      <a:pPr marL="0" marR="0">
                        <a:spcBef>
                          <a:spcPts val="0"/>
                        </a:spcBef>
                        <a:spcAft>
                          <a:spcPts val="0"/>
                        </a:spcAft>
                      </a:pPr>
                      <a:r>
                        <a:rPr lang="en-US" sz="1400" b="1" dirty="0">
                          <a:effectLst/>
                          <a:latin typeface="Calibri"/>
                          <a:ea typeface="Calibri"/>
                          <a:cs typeface="Times New Roman"/>
                        </a:rPr>
                        <a:t>	</a:t>
                      </a:r>
                      <a:endParaRPr lang="en-US" sz="1400" dirty="0">
                        <a:effectLst/>
                        <a:latin typeface="Calibri"/>
                        <a:ea typeface="Calibri"/>
                        <a:cs typeface="Times New Roman"/>
                      </a:endParaRPr>
                    </a:p>
                    <a:p>
                      <a:pPr marL="0" marR="0">
                        <a:spcBef>
                          <a:spcPts val="0"/>
                        </a:spcBef>
                        <a:spcAft>
                          <a:spcPts val="0"/>
                        </a:spcAft>
                      </a:pPr>
                      <a:r>
                        <a:rPr lang="en-US" sz="1400" dirty="0">
                          <a:effectLst/>
                          <a:latin typeface="Calibri"/>
                          <a:ea typeface="Times New Roman"/>
                          <a:cs typeface="Times New Roman"/>
                        </a:rPr>
                        <a:t> </a:t>
                      </a:r>
                      <a:endParaRPr lang="en-US" sz="1400" dirty="0">
                        <a:effectLst/>
                        <a:latin typeface="Calibri"/>
                        <a:ea typeface="Calibri"/>
                        <a:cs typeface="Times New Roman"/>
                      </a:endParaRPr>
                    </a:p>
                    <a:p>
                      <a:pPr marL="0" marR="0">
                        <a:spcBef>
                          <a:spcPts val="25"/>
                        </a:spcBef>
                        <a:spcAft>
                          <a:spcPts val="0"/>
                        </a:spcAft>
                      </a:pPr>
                      <a:r>
                        <a:rPr lang="en-US" sz="1400" dirty="0">
                          <a:effectLst/>
                          <a:latin typeface="Calibri"/>
                          <a:ea typeface="Times New Roman"/>
                          <a:cs typeface="Times New Roman"/>
                        </a:rPr>
                        <a:t> </a:t>
                      </a:r>
                      <a:endParaRPr lang="en-US" sz="1400" dirty="0">
                        <a:effectLst/>
                        <a:latin typeface="Calibri"/>
                        <a:ea typeface="Calibri"/>
                        <a:cs typeface="Times New Roman"/>
                      </a:endParaRPr>
                    </a:p>
                    <a:p>
                      <a:pPr marL="2540" marR="0" algn="ctr">
                        <a:spcBef>
                          <a:spcPts val="0"/>
                        </a:spcBef>
                        <a:spcAft>
                          <a:spcPts val="0"/>
                        </a:spcAft>
                      </a:pPr>
                      <a:r>
                        <a:rPr lang="en-US" sz="1400" b="1" spc="15" dirty="0">
                          <a:effectLst/>
                          <a:latin typeface="Calibri"/>
                          <a:ea typeface="Calibri"/>
                          <a:cs typeface="Times New Roman"/>
                        </a:rPr>
                        <a:t>M</a:t>
                      </a:r>
                      <a:r>
                        <a:rPr lang="en-US" sz="1400" b="1" dirty="0">
                          <a:effectLst/>
                          <a:latin typeface="Calibri"/>
                          <a:ea typeface="Calibri"/>
                          <a:cs typeface="Times New Roman"/>
                        </a:rPr>
                        <a:t>ay</a:t>
                      </a:r>
                      <a:r>
                        <a:rPr lang="en-US" sz="1400" b="1" spc="15" dirty="0">
                          <a:effectLst/>
                          <a:latin typeface="Calibri"/>
                          <a:ea typeface="Calibri"/>
                          <a:cs typeface="Times New Roman"/>
                        </a:rPr>
                        <a:t> </a:t>
                      </a:r>
                      <a:r>
                        <a:rPr lang="en-US" sz="1400" b="1" dirty="0">
                          <a:effectLst/>
                          <a:latin typeface="Calibri"/>
                          <a:ea typeface="Calibri"/>
                          <a:cs typeface="Times New Roman"/>
                        </a:rPr>
                        <a:t>2019</a:t>
                      </a:r>
                      <a:endParaRPr lang="en-US" sz="1400" dirty="0">
                        <a:effectLst/>
                        <a:latin typeface="Calibri"/>
                        <a:ea typeface="Calibri"/>
                        <a:cs typeface="Times New Roman"/>
                      </a:endParaRPr>
                    </a:p>
                  </a:txBody>
                  <a:tcPr marL="0" marR="0" marT="0" marB="0"/>
                </a:tc>
                <a:tc>
                  <a:txBody>
                    <a:bodyPr/>
                    <a:lstStyle/>
                    <a:p>
                      <a:pPr marL="342900" marR="0" lvl="0" indent="-342900">
                        <a:lnSpc>
                          <a:spcPts val="1430"/>
                        </a:lnSpc>
                        <a:spcBef>
                          <a:spcPts val="0"/>
                        </a:spcBef>
                        <a:spcAft>
                          <a:spcPts val="0"/>
                        </a:spcAft>
                        <a:buSzPts val="1200"/>
                        <a:buFont typeface="Symbol"/>
                        <a:buChar char=""/>
                        <a:tabLst>
                          <a:tab pos="753110" algn="l"/>
                        </a:tabLst>
                      </a:pPr>
                      <a:r>
                        <a:rPr lang="en-US" sz="1400" dirty="0">
                          <a:effectLst/>
                          <a:latin typeface="Calibri"/>
                          <a:ea typeface="Symbol"/>
                          <a:cs typeface="Times New Roman"/>
                        </a:rPr>
                        <a:t>4</a:t>
                      </a:r>
                      <a:r>
                        <a:rPr lang="en-US" sz="1400" baseline="30000" dirty="0">
                          <a:effectLst/>
                          <a:latin typeface="Calibri"/>
                          <a:ea typeface="Symbol"/>
                          <a:cs typeface="Times New Roman"/>
                        </a:rPr>
                        <a:t>th</a:t>
                      </a:r>
                      <a:r>
                        <a:rPr lang="en-US" sz="1400" dirty="0">
                          <a:effectLst/>
                          <a:latin typeface="Calibri"/>
                          <a:ea typeface="Symbol"/>
                          <a:cs typeface="Times New Roman"/>
                        </a:rPr>
                        <a:t> Advisory Board</a:t>
                      </a:r>
                      <a:r>
                        <a:rPr lang="en-US" sz="1400" spc="10" dirty="0">
                          <a:effectLst/>
                          <a:latin typeface="Calibri"/>
                          <a:ea typeface="Symbol"/>
                          <a:cs typeface="Times New Roman"/>
                        </a:rPr>
                        <a:t> </a:t>
                      </a:r>
                      <a:r>
                        <a:rPr lang="en-US" sz="1400" spc="-10" dirty="0">
                          <a:effectLst/>
                          <a:latin typeface="Calibri"/>
                          <a:ea typeface="Symbol"/>
                          <a:cs typeface="Times New Roman"/>
                        </a:rPr>
                        <a:t>Meeting and (suggested) 2</a:t>
                      </a:r>
                      <a:r>
                        <a:rPr lang="en-US" sz="1400" spc="-10" baseline="30000" dirty="0">
                          <a:effectLst/>
                          <a:latin typeface="Calibri"/>
                          <a:ea typeface="Symbol"/>
                          <a:cs typeface="Times New Roman"/>
                        </a:rPr>
                        <a:t>nd</a:t>
                      </a:r>
                      <a:r>
                        <a:rPr lang="en-US" sz="1400" spc="-10" dirty="0">
                          <a:effectLst/>
                          <a:latin typeface="Calibri"/>
                          <a:ea typeface="Symbol"/>
                          <a:cs typeface="Times New Roman"/>
                        </a:rPr>
                        <a:t> administration of QSA</a:t>
                      </a:r>
                      <a:endParaRPr lang="en-US" sz="1400" dirty="0">
                        <a:effectLst/>
                        <a:latin typeface="Calibri"/>
                        <a:ea typeface="Symbol"/>
                        <a:cs typeface="Times New Roman"/>
                      </a:endParaRPr>
                    </a:p>
                    <a:p>
                      <a:pPr marL="342900" marR="0" lvl="0" indent="-342900">
                        <a:lnSpc>
                          <a:spcPts val="1455"/>
                        </a:lnSpc>
                        <a:spcBef>
                          <a:spcPts val="0"/>
                        </a:spcBef>
                        <a:spcAft>
                          <a:spcPts val="0"/>
                        </a:spcAft>
                        <a:buSzPts val="1200"/>
                        <a:buFont typeface="Symbol"/>
                        <a:buChar char=""/>
                        <a:tabLst>
                          <a:tab pos="753110" algn="l"/>
                        </a:tabLst>
                      </a:pPr>
                      <a:r>
                        <a:rPr lang="en-US" sz="1400" spc="-10" dirty="0">
                          <a:effectLst/>
                          <a:latin typeface="Calibri"/>
                          <a:ea typeface="Symbol"/>
                          <a:cs typeface="Times New Roman"/>
                        </a:rPr>
                        <a:t>Rest of State Spring Conference- May 29-31, 2019</a:t>
                      </a:r>
                      <a:endParaRPr lang="en-US" sz="1400" dirty="0">
                        <a:effectLst/>
                        <a:latin typeface="Calibri"/>
                        <a:ea typeface="Symbol"/>
                        <a:cs typeface="Times New Roman"/>
                      </a:endParaRPr>
                    </a:p>
                    <a:p>
                      <a:pPr marL="342900" marR="0" lvl="0" indent="-342900">
                        <a:lnSpc>
                          <a:spcPts val="1455"/>
                        </a:lnSpc>
                        <a:spcBef>
                          <a:spcPts val="0"/>
                        </a:spcBef>
                        <a:spcAft>
                          <a:spcPts val="0"/>
                        </a:spcAft>
                        <a:buSzPts val="1200"/>
                        <a:buFont typeface="Symbol"/>
                        <a:buChar char=""/>
                        <a:tabLst>
                          <a:tab pos="753110" algn="l"/>
                        </a:tabLst>
                      </a:pPr>
                      <a:r>
                        <a:rPr lang="en-US" sz="1400" spc="-10" dirty="0">
                          <a:effectLst/>
                          <a:latin typeface="Calibri"/>
                          <a:ea typeface="Symbol"/>
                          <a:cs typeface="Times New Roman"/>
                        </a:rPr>
                        <a:t>New York City Spring Conference- May 30, 2019</a:t>
                      </a:r>
                      <a:endParaRPr lang="en-US" sz="1400" dirty="0">
                        <a:effectLst/>
                        <a:latin typeface="Calibri"/>
                        <a:ea typeface="Symbol"/>
                        <a:cs typeface="Times New Roman"/>
                      </a:endParaRPr>
                    </a:p>
                    <a:p>
                      <a:pPr marL="342900" marR="502920" lvl="0" indent="-342900">
                        <a:lnSpc>
                          <a:spcPts val="1370"/>
                        </a:lnSpc>
                        <a:spcBef>
                          <a:spcPts val="105"/>
                        </a:spcBef>
                        <a:spcAft>
                          <a:spcPts val="0"/>
                        </a:spcAft>
                        <a:buSzPts val="1200"/>
                        <a:buFont typeface="Symbol"/>
                        <a:buChar char=""/>
                        <a:tabLst>
                          <a:tab pos="753110" algn="l"/>
                        </a:tabLst>
                      </a:pPr>
                      <a:r>
                        <a:rPr lang="en-US" sz="1400" spc="-5" dirty="0">
                          <a:effectLst/>
                          <a:latin typeface="Calibri"/>
                          <a:ea typeface="Symbol"/>
                          <a:cs typeface="Times New Roman"/>
                        </a:rPr>
                        <a:t>Student</a:t>
                      </a:r>
                      <a:r>
                        <a:rPr lang="en-US" sz="1400" spc="10" dirty="0">
                          <a:effectLst/>
                          <a:latin typeface="Calibri"/>
                          <a:ea typeface="Symbol"/>
                          <a:cs typeface="Times New Roman"/>
                        </a:rPr>
                        <a:t> </a:t>
                      </a:r>
                      <a:r>
                        <a:rPr lang="en-US" sz="1400" spc="-10" dirty="0">
                          <a:effectLst/>
                          <a:latin typeface="Calibri"/>
                          <a:ea typeface="Symbol"/>
                          <a:cs typeface="Times New Roman"/>
                        </a:rPr>
                        <a:t>Outcomes</a:t>
                      </a:r>
                      <a:r>
                        <a:rPr lang="en-US" sz="1400" dirty="0">
                          <a:effectLst/>
                          <a:latin typeface="Calibri"/>
                          <a:ea typeface="Symbol"/>
                          <a:cs typeface="Times New Roman"/>
                        </a:rPr>
                        <a:t> </a:t>
                      </a:r>
                      <a:r>
                        <a:rPr lang="en-US" sz="1400" spc="-5" dirty="0">
                          <a:effectLst/>
                          <a:latin typeface="Calibri"/>
                          <a:ea typeface="Symbol"/>
                          <a:cs typeface="Times New Roman"/>
                        </a:rPr>
                        <a:t>Survey</a:t>
                      </a:r>
                      <a:r>
                        <a:rPr lang="en-US" sz="1400" spc="-15" dirty="0">
                          <a:effectLst/>
                          <a:latin typeface="Calibri"/>
                          <a:ea typeface="Symbol"/>
                          <a:cs typeface="Times New Roman"/>
                        </a:rPr>
                        <a:t> </a:t>
                      </a:r>
                      <a:r>
                        <a:rPr lang="en-US" sz="1400" spc="10" dirty="0">
                          <a:effectLst/>
                          <a:latin typeface="Calibri"/>
                          <a:ea typeface="Symbol"/>
                          <a:cs typeface="Times New Roman"/>
                        </a:rPr>
                        <a:t>or</a:t>
                      </a:r>
                      <a:r>
                        <a:rPr lang="en-US" sz="1400" spc="15" dirty="0">
                          <a:effectLst/>
                          <a:latin typeface="Calibri"/>
                          <a:ea typeface="Symbol"/>
                          <a:cs typeface="Times New Roman"/>
                        </a:rPr>
                        <a:t> </a:t>
                      </a:r>
                      <a:r>
                        <a:rPr lang="en-US" sz="1400" spc="-5" dirty="0">
                          <a:effectLst/>
                          <a:latin typeface="Calibri"/>
                          <a:ea typeface="Symbol"/>
                          <a:cs typeface="Times New Roman"/>
                        </a:rPr>
                        <a:t>another</a:t>
                      </a:r>
                      <a:r>
                        <a:rPr lang="en-US" sz="1400" spc="15" dirty="0">
                          <a:effectLst/>
                          <a:latin typeface="Calibri"/>
                          <a:ea typeface="Symbol"/>
                          <a:cs typeface="Times New Roman"/>
                        </a:rPr>
                        <a:t> </a:t>
                      </a:r>
                      <a:r>
                        <a:rPr lang="en-US" sz="1400" spc="-5" dirty="0">
                          <a:effectLst/>
                          <a:latin typeface="Calibri"/>
                          <a:ea typeface="Symbol"/>
                          <a:cs typeface="Times New Roman"/>
                        </a:rPr>
                        <a:t>validated</a:t>
                      </a:r>
                      <a:r>
                        <a:rPr lang="en-US" sz="1400" spc="10" dirty="0">
                          <a:effectLst/>
                          <a:latin typeface="Calibri"/>
                          <a:ea typeface="Symbol"/>
                          <a:cs typeface="Times New Roman"/>
                        </a:rPr>
                        <a:t> </a:t>
                      </a:r>
                      <a:r>
                        <a:rPr lang="en-US" sz="1400" spc="-10" dirty="0">
                          <a:effectLst/>
                          <a:latin typeface="Calibri"/>
                          <a:ea typeface="Symbol"/>
                          <a:cs typeface="Times New Roman"/>
                        </a:rPr>
                        <a:t>student</a:t>
                      </a:r>
                      <a:r>
                        <a:rPr lang="en-US" sz="1400" spc="35" dirty="0">
                          <a:effectLst/>
                          <a:latin typeface="Calibri"/>
                          <a:ea typeface="Symbol"/>
                          <a:cs typeface="Times New Roman"/>
                        </a:rPr>
                        <a:t> </a:t>
                      </a:r>
                      <a:r>
                        <a:rPr lang="en-US" sz="1400" spc="-5" dirty="0">
                          <a:effectLst/>
                          <a:latin typeface="Calibri"/>
                          <a:ea typeface="Symbol"/>
                          <a:cs typeface="Times New Roman"/>
                        </a:rPr>
                        <a:t>survey</a:t>
                      </a:r>
                      <a:r>
                        <a:rPr lang="en-US" sz="1400" spc="250" dirty="0">
                          <a:effectLst/>
                          <a:latin typeface="Calibri"/>
                          <a:ea typeface="Symbol"/>
                          <a:cs typeface="Times New Roman"/>
                        </a:rPr>
                        <a:t> </a:t>
                      </a:r>
                      <a:r>
                        <a:rPr lang="en-US" sz="1400" spc="-5" dirty="0">
                          <a:effectLst/>
                          <a:latin typeface="Calibri"/>
                          <a:ea typeface="Symbol"/>
                          <a:cs typeface="Times New Roman"/>
                        </a:rPr>
                        <a:t>selected</a:t>
                      </a:r>
                      <a:r>
                        <a:rPr lang="en-US" sz="1400" spc="10" dirty="0">
                          <a:effectLst/>
                          <a:latin typeface="Calibri"/>
                          <a:ea typeface="Symbol"/>
                          <a:cs typeface="Times New Roman"/>
                        </a:rPr>
                        <a:t> </a:t>
                      </a:r>
                      <a:r>
                        <a:rPr lang="en-US" sz="1400" dirty="0">
                          <a:effectLst/>
                          <a:latin typeface="Calibri"/>
                          <a:ea typeface="Symbol"/>
                          <a:cs typeface="Times New Roman"/>
                        </a:rPr>
                        <a:t>by</a:t>
                      </a:r>
                      <a:r>
                        <a:rPr lang="en-US" sz="1400" spc="-40" dirty="0">
                          <a:effectLst/>
                          <a:latin typeface="Calibri"/>
                          <a:ea typeface="Symbol"/>
                          <a:cs typeface="Times New Roman"/>
                        </a:rPr>
                        <a:t> </a:t>
                      </a:r>
                      <a:r>
                        <a:rPr lang="en-US" sz="1400" dirty="0">
                          <a:effectLst/>
                          <a:latin typeface="Calibri"/>
                          <a:ea typeface="Symbol"/>
                          <a:cs typeface="Times New Roman"/>
                        </a:rPr>
                        <a:t>the</a:t>
                      </a:r>
                      <a:r>
                        <a:rPr lang="en-US" sz="1400" spc="30" dirty="0">
                          <a:effectLst/>
                          <a:latin typeface="Calibri"/>
                          <a:ea typeface="Symbol"/>
                          <a:cs typeface="Times New Roman"/>
                        </a:rPr>
                        <a:t> </a:t>
                      </a:r>
                      <a:r>
                        <a:rPr lang="en-US" sz="1400" spc="-5" dirty="0">
                          <a:effectLst/>
                          <a:latin typeface="Calibri"/>
                          <a:ea typeface="Symbol"/>
                          <a:cs typeface="Times New Roman"/>
                        </a:rPr>
                        <a:t>local</a:t>
                      </a:r>
                      <a:r>
                        <a:rPr lang="en-US" sz="1400" spc="-20" dirty="0">
                          <a:effectLst/>
                          <a:latin typeface="Calibri"/>
                          <a:ea typeface="Symbol"/>
                          <a:cs typeface="Times New Roman"/>
                        </a:rPr>
                        <a:t> </a:t>
                      </a:r>
                      <a:r>
                        <a:rPr lang="en-US" sz="1400" dirty="0">
                          <a:effectLst/>
                          <a:latin typeface="Calibri"/>
                          <a:ea typeface="Symbol"/>
                          <a:cs typeface="Times New Roman"/>
                        </a:rPr>
                        <a:t>evaluator</a:t>
                      </a:r>
                    </a:p>
                    <a:p>
                      <a:pPr marL="342900" marR="384175" lvl="0" indent="-342900">
                        <a:lnSpc>
                          <a:spcPts val="1370"/>
                        </a:lnSpc>
                        <a:spcBef>
                          <a:spcPts val="0"/>
                        </a:spcBef>
                        <a:spcAft>
                          <a:spcPts val="0"/>
                        </a:spcAft>
                        <a:buSzPts val="1200"/>
                        <a:buFont typeface="Symbol"/>
                        <a:buChar char=""/>
                        <a:tabLst>
                          <a:tab pos="753110" algn="l"/>
                        </a:tabLst>
                      </a:pPr>
                      <a:r>
                        <a:rPr lang="en-US" sz="1400" b="1" kern="0" dirty="0">
                          <a:effectLst/>
                          <a:latin typeface="Calibri"/>
                          <a:ea typeface="Symbol"/>
                          <a:cs typeface="Times New Roman"/>
                        </a:rPr>
                        <a:t>2019-2020</a:t>
                      </a:r>
                      <a:r>
                        <a:rPr lang="en-US" sz="1400" b="1" kern="0" spc="10" dirty="0">
                          <a:effectLst/>
                          <a:latin typeface="Calibri"/>
                          <a:ea typeface="Symbol"/>
                          <a:cs typeface="Times New Roman"/>
                        </a:rPr>
                        <a:t> Budget Packets (</a:t>
                      </a:r>
                      <a:r>
                        <a:rPr lang="en-US" sz="1400" b="1" kern="0" spc="-5" dirty="0">
                          <a:effectLst/>
                          <a:latin typeface="Calibri"/>
                          <a:ea typeface="Symbol"/>
                          <a:cs typeface="Times New Roman"/>
                        </a:rPr>
                        <a:t>FS-10</a:t>
                      </a:r>
                      <a:r>
                        <a:rPr lang="en-US" sz="1400" b="1" kern="0" spc="-15" dirty="0">
                          <a:effectLst/>
                          <a:latin typeface="Calibri"/>
                          <a:ea typeface="Symbol"/>
                          <a:cs typeface="Times New Roman"/>
                        </a:rPr>
                        <a:t> </a:t>
                      </a:r>
                      <a:r>
                        <a:rPr lang="en-US" sz="1400" b="1" kern="0" spc="-5" dirty="0">
                          <a:effectLst/>
                          <a:latin typeface="Calibri"/>
                          <a:ea typeface="Symbol"/>
                          <a:cs typeface="Times New Roman"/>
                        </a:rPr>
                        <a:t>Budgets,</a:t>
                      </a:r>
                      <a:r>
                        <a:rPr lang="en-US" sz="1400" b="1" kern="0" spc="20" dirty="0">
                          <a:effectLst/>
                          <a:latin typeface="Calibri"/>
                          <a:ea typeface="Symbol"/>
                          <a:cs typeface="Times New Roman"/>
                        </a:rPr>
                        <a:t> </a:t>
                      </a:r>
                      <a:r>
                        <a:rPr lang="en-US" sz="1400" b="1" kern="0" spc="-5" dirty="0">
                          <a:effectLst/>
                          <a:latin typeface="Calibri"/>
                          <a:ea typeface="Symbol"/>
                          <a:cs typeface="Times New Roman"/>
                        </a:rPr>
                        <a:t>Composite</a:t>
                      </a:r>
                      <a:r>
                        <a:rPr lang="en-US" sz="1400" b="1" kern="0" spc="-20" dirty="0">
                          <a:effectLst/>
                          <a:latin typeface="Calibri"/>
                          <a:ea typeface="Symbol"/>
                          <a:cs typeface="Times New Roman"/>
                        </a:rPr>
                        <a:t> </a:t>
                      </a:r>
                      <a:r>
                        <a:rPr lang="en-US" sz="1400" b="1" kern="0" spc="-5" dirty="0">
                          <a:effectLst/>
                          <a:latin typeface="Calibri"/>
                          <a:ea typeface="Symbol"/>
                          <a:cs typeface="Times New Roman"/>
                        </a:rPr>
                        <a:t>Budgets,</a:t>
                      </a:r>
                      <a:r>
                        <a:rPr lang="en-US" sz="1400" b="1" kern="0" spc="-10" dirty="0">
                          <a:effectLst/>
                          <a:latin typeface="Calibri"/>
                          <a:ea typeface="Symbol"/>
                          <a:cs typeface="Times New Roman"/>
                        </a:rPr>
                        <a:t> </a:t>
                      </a:r>
                      <a:r>
                        <a:rPr lang="en-US" sz="1400" b="1" kern="0" dirty="0">
                          <a:effectLst/>
                          <a:latin typeface="Calibri"/>
                          <a:ea typeface="Symbol"/>
                          <a:cs typeface="Times New Roman"/>
                        </a:rPr>
                        <a:t>and</a:t>
                      </a:r>
                      <a:r>
                        <a:rPr lang="en-US" sz="1400" b="1" kern="0" spc="-10" dirty="0">
                          <a:effectLst/>
                          <a:latin typeface="Calibri"/>
                          <a:ea typeface="Symbol"/>
                          <a:cs typeface="Times New Roman"/>
                        </a:rPr>
                        <a:t> </a:t>
                      </a:r>
                      <a:r>
                        <a:rPr lang="en-US" sz="1400" b="1" kern="0" spc="5" dirty="0">
                          <a:effectLst/>
                          <a:latin typeface="Calibri"/>
                          <a:ea typeface="Symbol"/>
                          <a:cs typeface="Times New Roman"/>
                        </a:rPr>
                        <a:t>M/WBE</a:t>
                      </a:r>
                      <a:r>
                        <a:rPr lang="en-US" sz="1400" b="1" kern="0" spc="210" dirty="0">
                          <a:effectLst/>
                          <a:latin typeface="Calibri"/>
                          <a:ea typeface="Symbol"/>
                          <a:cs typeface="Times New Roman"/>
                        </a:rPr>
                        <a:t> documents)</a:t>
                      </a:r>
                      <a:r>
                        <a:rPr lang="en-US" sz="1400" b="1" kern="0" dirty="0">
                          <a:effectLst/>
                          <a:latin typeface="Calibri"/>
                          <a:ea typeface="Symbol"/>
                          <a:cs typeface="Times New Roman"/>
                        </a:rPr>
                        <a:t> sent to NYSED’s Office of Grants Management, postmarked by </a:t>
                      </a:r>
                      <a:r>
                        <a:rPr lang="en-US" sz="1400" b="1" kern="0" spc="5" dirty="0">
                          <a:effectLst/>
                          <a:latin typeface="Calibri"/>
                          <a:ea typeface="Symbol"/>
                          <a:cs typeface="Times New Roman"/>
                        </a:rPr>
                        <a:t>May</a:t>
                      </a:r>
                      <a:r>
                        <a:rPr lang="en-US" sz="1400" b="1" kern="0" spc="10" dirty="0">
                          <a:effectLst/>
                          <a:latin typeface="Calibri"/>
                          <a:ea typeface="Symbol"/>
                          <a:cs typeface="Times New Roman"/>
                        </a:rPr>
                        <a:t> </a:t>
                      </a:r>
                      <a:r>
                        <a:rPr lang="en-US" sz="1400" b="1" kern="0" spc="-5" dirty="0">
                          <a:effectLst/>
                          <a:latin typeface="Calibri"/>
                          <a:ea typeface="Symbol"/>
                          <a:cs typeface="Times New Roman"/>
                        </a:rPr>
                        <a:t>15,</a:t>
                      </a:r>
                      <a:r>
                        <a:rPr lang="en-US" sz="1400" b="1" kern="0" spc="20" dirty="0">
                          <a:effectLst/>
                          <a:latin typeface="Calibri"/>
                          <a:ea typeface="Symbol"/>
                          <a:cs typeface="Times New Roman"/>
                        </a:rPr>
                        <a:t> </a:t>
                      </a:r>
                      <a:r>
                        <a:rPr lang="en-US" sz="1400" b="1" kern="0" dirty="0">
                          <a:effectLst/>
                          <a:latin typeface="Calibri"/>
                          <a:ea typeface="Symbol"/>
                          <a:cs typeface="Times New Roman"/>
                        </a:rPr>
                        <a:t>2019</a:t>
                      </a:r>
                    </a:p>
                    <a:p>
                      <a:pPr marL="342900" marR="0" lvl="0" indent="-342900">
                        <a:lnSpc>
                          <a:spcPts val="1430"/>
                        </a:lnSpc>
                        <a:spcBef>
                          <a:spcPts val="0"/>
                        </a:spcBef>
                        <a:spcAft>
                          <a:spcPts val="0"/>
                        </a:spcAft>
                        <a:buSzPts val="1200"/>
                        <a:buFont typeface="Symbol"/>
                        <a:buChar char=""/>
                        <a:tabLst>
                          <a:tab pos="753110" algn="l"/>
                        </a:tabLst>
                      </a:pPr>
                      <a:r>
                        <a:rPr lang="en-US" sz="1400" b="1" dirty="0">
                          <a:effectLst/>
                          <a:latin typeface="Calibri"/>
                          <a:ea typeface="Symbol"/>
                          <a:cs typeface="Times New Roman"/>
                        </a:rPr>
                        <a:t>Summer 2018 APR data must be entered by May 24, 2019  </a:t>
                      </a:r>
                      <a:endParaRPr lang="en-US" sz="1400" dirty="0">
                        <a:effectLst/>
                        <a:latin typeface="Calibri"/>
                        <a:ea typeface="Symbol"/>
                        <a:cs typeface="Times New Roman"/>
                      </a:endParaRPr>
                    </a:p>
                    <a:p>
                      <a:pPr marL="752475" marR="0">
                        <a:lnSpc>
                          <a:spcPts val="1430"/>
                        </a:lnSpc>
                        <a:spcBef>
                          <a:spcPts val="0"/>
                        </a:spcBef>
                        <a:spcAft>
                          <a:spcPts val="0"/>
                        </a:spcAft>
                        <a:tabLst>
                          <a:tab pos="753110" algn="l"/>
                        </a:tabLst>
                      </a:pPr>
                      <a:r>
                        <a:rPr lang="en-US" sz="1400" u="sng" spc="-5" dirty="0">
                          <a:solidFill>
                            <a:schemeClr val="bg1"/>
                          </a:solidFill>
                          <a:effectLst/>
                          <a:latin typeface="Calibri"/>
                          <a:ea typeface="Calibri"/>
                          <a:cs typeface="Times New Roman"/>
                          <a:hlinkClick r:id="rId4">
                            <a:extLst>
                              <a:ext uri="{A12FA001-AC4F-418D-AE19-62706E023703}">
                                <ahyp:hlinkClr xmlns:ahyp="http://schemas.microsoft.com/office/drawing/2018/hyperlinkcolor" val="tx"/>
                              </a:ext>
                            </a:extLst>
                          </a:hlinkClick>
                        </a:rPr>
                        <a:t>https://21apr.ed.gov/login</a:t>
                      </a:r>
                      <a:endParaRPr lang="en-US" sz="1400" dirty="0">
                        <a:solidFill>
                          <a:schemeClr val="bg1"/>
                        </a:solidFill>
                        <a:effectLst/>
                        <a:latin typeface="Calibri"/>
                        <a:ea typeface="Calibri"/>
                        <a:cs typeface="Times New Roman"/>
                      </a:endParaRPr>
                    </a:p>
                    <a:p>
                      <a:pPr marL="752475" marR="0">
                        <a:lnSpc>
                          <a:spcPts val="1430"/>
                        </a:lnSpc>
                        <a:spcBef>
                          <a:spcPts val="0"/>
                        </a:spcBef>
                        <a:spcAft>
                          <a:spcPts val="0"/>
                        </a:spcAft>
                        <a:tabLst>
                          <a:tab pos="753110" algn="l"/>
                        </a:tabLst>
                      </a:pPr>
                      <a:r>
                        <a:rPr lang="en-US" sz="1400" dirty="0">
                          <a:effectLst/>
                          <a:latin typeface="Calibri"/>
                          <a:ea typeface="Times New Roman"/>
                          <a:cs typeface="Times New Roman"/>
                        </a:rPr>
                        <a:t> </a:t>
                      </a:r>
                      <a:endParaRPr lang="en-US" sz="1400" dirty="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2414120">
                <a:tc>
                  <a:txBody>
                    <a:bodyPr/>
                    <a:lstStyle/>
                    <a:p>
                      <a:pPr marL="0" marR="0">
                        <a:spcBef>
                          <a:spcPts val="0"/>
                        </a:spcBef>
                        <a:spcAft>
                          <a:spcPts val="0"/>
                        </a:spcAft>
                      </a:pPr>
                      <a:r>
                        <a:rPr lang="en-US" sz="1400">
                          <a:effectLst/>
                          <a:latin typeface="Calibri"/>
                          <a:ea typeface="Times New Roman"/>
                          <a:cs typeface="Times New Roman"/>
                        </a:rPr>
                        <a:t> </a:t>
                      </a:r>
                      <a:endParaRPr lang="en-US" sz="1400">
                        <a:effectLst/>
                        <a:latin typeface="Calibri"/>
                        <a:ea typeface="Calibri"/>
                        <a:cs typeface="Times New Roman"/>
                      </a:endParaRPr>
                    </a:p>
                    <a:p>
                      <a:pPr marL="0" marR="0">
                        <a:spcBef>
                          <a:spcPts val="25"/>
                        </a:spcBef>
                        <a:spcAft>
                          <a:spcPts val="0"/>
                        </a:spcAft>
                      </a:pPr>
                      <a:r>
                        <a:rPr lang="en-US" sz="1400">
                          <a:effectLst/>
                          <a:latin typeface="Calibri"/>
                          <a:ea typeface="Times New Roman"/>
                          <a:cs typeface="Times New Roman"/>
                        </a:rPr>
                        <a:t> </a:t>
                      </a:r>
                      <a:endParaRPr lang="en-US" sz="1400">
                        <a:effectLst/>
                        <a:latin typeface="Calibri"/>
                        <a:ea typeface="Calibri"/>
                        <a:cs typeface="Times New Roman"/>
                      </a:endParaRPr>
                    </a:p>
                    <a:p>
                      <a:pPr marL="5080" marR="0" algn="ctr">
                        <a:spcBef>
                          <a:spcPts val="0"/>
                        </a:spcBef>
                        <a:spcAft>
                          <a:spcPts val="0"/>
                        </a:spcAft>
                      </a:pPr>
                      <a:r>
                        <a:rPr lang="en-US" sz="1400" b="1">
                          <a:effectLst/>
                          <a:latin typeface="Calibri"/>
                          <a:ea typeface="Calibri"/>
                          <a:cs typeface="Times New Roman"/>
                        </a:rPr>
                        <a:t>June</a:t>
                      </a:r>
                      <a:r>
                        <a:rPr lang="en-US" sz="1400" b="1" spc="5">
                          <a:effectLst/>
                          <a:latin typeface="Calibri"/>
                          <a:ea typeface="Calibri"/>
                          <a:cs typeface="Times New Roman"/>
                        </a:rPr>
                        <a:t> </a:t>
                      </a:r>
                      <a:r>
                        <a:rPr lang="en-US" sz="1400" b="1">
                          <a:effectLst/>
                          <a:latin typeface="Calibri"/>
                          <a:ea typeface="Calibri"/>
                          <a:cs typeface="Times New Roman"/>
                        </a:rPr>
                        <a:t>2019</a:t>
                      </a:r>
                      <a:endParaRPr lang="en-US" sz="1400">
                        <a:effectLst/>
                        <a:latin typeface="Calibri"/>
                        <a:ea typeface="Calibri"/>
                        <a:cs typeface="Times New Roman"/>
                      </a:endParaRPr>
                    </a:p>
                  </a:txBody>
                  <a:tcPr marL="0" marR="0" marT="0" marB="0"/>
                </a:tc>
                <a:tc>
                  <a:txBody>
                    <a:bodyPr/>
                    <a:lstStyle/>
                    <a:p>
                      <a:pPr marL="342900" marR="194945" lvl="0" indent="-342900">
                        <a:lnSpc>
                          <a:spcPct val="98000"/>
                        </a:lnSpc>
                        <a:spcBef>
                          <a:spcPts val="0"/>
                        </a:spcBef>
                        <a:spcAft>
                          <a:spcPts val="0"/>
                        </a:spcAft>
                        <a:buSzPts val="1200"/>
                        <a:buFont typeface="Symbol"/>
                        <a:buChar char=""/>
                        <a:tabLst>
                          <a:tab pos="753110" algn="l"/>
                        </a:tabLst>
                      </a:pPr>
                      <a:r>
                        <a:rPr lang="en-US" sz="1400" dirty="0">
                          <a:effectLst/>
                          <a:latin typeface="Calibri"/>
                          <a:ea typeface="Times New Roman"/>
                          <a:cs typeface="Times New Roman"/>
                        </a:rPr>
                        <a:t>Fall 2018 APR reporting cycle (June 3-August 23, 2019)</a:t>
                      </a:r>
                      <a:endParaRPr lang="en-US" sz="1400" dirty="0">
                        <a:effectLst/>
                        <a:latin typeface="Calibri"/>
                        <a:ea typeface="Symbol"/>
                        <a:cs typeface="Times New Roman"/>
                      </a:endParaRPr>
                    </a:p>
                    <a:p>
                      <a:pPr marL="342900" marR="194945" lvl="0" indent="-342900">
                        <a:lnSpc>
                          <a:spcPct val="98000"/>
                        </a:lnSpc>
                        <a:spcBef>
                          <a:spcPts val="0"/>
                        </a:spcBef>
                        <a:spcAft>
                          <a:spcPts val="0"/>
                        </a:spcAft>
                        <a:buSzPts val="1200"/>
                        <a:buFont typeface="Symbol"/>
                        <a:buChar char=""/>
                        <a:tabLst>
                          <a:tab pos="753110" algn="l"/>
                        </a:tabLst>
                      </a:pPr>
                      <a:r>
                        <a:rPr lang="en-US" sz="1400" spc="-5" dirty="0">
                          <a:effectLst/>
                          <a:latin typeface="Calibri"/>
                          <a:ea typeface="Symbol"/>
                          <a:cs typeface="Times New Roman"/>
                        </a:rPr>
                        <a:t>Attendance</a:t>
                      </a:r>
                      <a:r>
                        <a:rPr lang="en-US" sz="1400" spc="5" dirty="0">
                          <a:effectLst/>
                          <a:latin typeface="Calibri"/>
                          <a:ea typeface="Symbol"/>
                          <a:cs typeface="Times New Roman"/>
                        </a:rPr>
                        <a:t> </a:t>
                      </a:r>
                      <a:r>
                        <a:rPr lang="en-US" sz="1400" spc="-5" dirty="0">
                          <a:effectLst/>
                          <a:latin typeface="Calibri"/>
                          <a:ea typeface="Symbol"/>
                          <a:cs typeface="Times New Roman"/>
                        </a:rPr>
                        <a:t>submission</a:t>
                      </a:r>
                      <a:r>
                        <a:rPr lang="en-US" sz="1400" spc="15" dirty="0">
                          <a:effectLst/>
                          <a:latin typeface="Calibri"/>
                          <a:ea typeface="Symbol"/>
                          <a:cs typeface="Times New Roman"/>
                        </a:rPr>
                        <a:t> </a:t>
                      </a:r>
                      <a:r>
                        <a:rPr lang="en-US" sz="1400" spc="-10" dirty="0">
                          <a:effectLst/>
                          <a:latin typeface="Calibri"/>
                          <a:ea typeface="Symbol"/>
                          <a:cs typeface="Times New Roman"/>
                        </a:rPr>
                        <a:t>forms</a:t>
                      </a:r>
                      <a:r>
                        <a:rPr lang="en-US" sz="1400" dirty="0">
                          <a:effectLst/>
                          <a:latin typeface="Calibri"/>
                          <a:ea typeface="Symbol"/>
                          <a:cs typeface="Times New Roman"/>
                        </a:rPr>
                        <a:t> </a:t>
                      </a:r>
                      <a:r>
                        <a:rPr lang="en-US" sz="1400" spc="10" dirty="0">
                          <a:effectLst/>
                          <a:latin typeface="Calibri"/>
                          <a:ea typeface="Symbol"/>
                          <a:cs typeface="Times New Roman"/>
                        </a:rPr>
                        <a:t>to </a:t>
                      </a:r>
                      <a:r>
                        <a:rPr lang="en-US" sz="1400" spc="-15" dirty="0">
                          <a:effectLst/>
                          <a:latin typeface="Calibri"/>
                          <a:ea typeface="Symbol"/>
                          <a:cs typeface="Times New Roman"/>
                        </a:rPr>
                        <a:t>be</a:t>
                      </a:r>
                      <a:r>
                        <a:rPr lang="en-US" sz="1400" spc="5" dirty="0">
                          <a:effectLst/>
                          <a:latin typeface="Calibri"/>
                          <a:ea typeface="Symbol"/>
                          <a:cs typeface="Times New Roman"/>
                        </a:rPr>
                        <a:t> </a:t>
                      </a:r>
                      <a:r>
                        <a:rPr lang="en-US" sz="1400" spc="-5" dirty="0">
                          <a:effectLst/>
                          <a:latin typeface="Calibri"/>
                          <a:ea typeface="Symbol"/>
                          <a:cs typeface="Times New Roman"/>
                        </a:rPr>
                        <a:t>provided</a:t>
                      </a:r>
                      <a:r>
                        <a:rPr lang="en-US" sz="1400" spc="30" dirty="0">
                          <a:effectLst/>
                          <a:latin typeface="Calibri"/>
                          <a:ea typeface="Symbol"/>
                          <a:cs typeface="Times New Roman"/>
                        </a:rPr>
                        <a:t> </a:t>
                      </a:r>
                      <a:r>
                        <a:rPr lang="en-US" sz="1400" spc="-15" dirty="0">
                          <a:effectLst/>
                          <a:latin typeface="Calibri"/>
                          <a:ea typeface="Symbol"/>
                          <a:cs typeface="Times New Roman"/>
                        </a:rPr>
                        <a:t>in </a:t>
                      </a:r>
                      <a:r>
                        <a:rPr lang="en-US" sz="1400" dirty="0">
                          <a:effectLst/>
                          <a:latin typeface="Calibri"/>
                          <a:ea typeface="Symbol"/>
                          <a:cs typeface="Times New Roman"/>
                        </a:rPr>
                        <a:t>early</a:t>
                      </a:r>
                      <a:r>
                        <a:rPr lang="en-US" sz="1400" spc="-15" dirty="0">
                          <a:effectLst/>
                          <a:latin typeface="Calibri"/>
                          <a:ea typeface="Symbol"/>
                          <a:cs typeface="Times New Roman"/>
                        </a:rPr>
                        <a:t> </a:t>
                      </a:r>
                      <a:r>
                        <a:rPr lang="en-US" sz="1400" spc="-5" dirty="0">
                          <a:effectLst/>
                          <a:latin typeface="Calibri"/>
                          <a:ea typeface="Symbol"/>
                          <a:cs typeface="Times New Roman"/>
                        </a:rPr>
                        <a:t>June for July 15, 2019 due date. </a:t>
                      </a:r>
                      <a:r>
                        <a:rPr lang="en-US" sz="1400" b="1" spc="-10" dirty="0">
                          <a:effectLst/>
                          <a:latin typeface="Calibri"/>
                          <a:ea typeface="Symbol"/>
                          <a:cs typeface="Times New Roman"/>
                        </a:rPr>
                        <a:t>Starting</a:t>
                      </a:r>
                      <a:r>
                        <a:rPr lang="en-US" sz="1400" b="1" spc="10" dirty="0">
                          <a:effectLst/>
                          <a:latin typeface="Calibri"/>
                          <a:ea typeface="Symbol"/>
                          <a:cs typeface="Times New Roman"/>
                        </a:rPr>
                        <a:t> </a:t>
                      </a:r>
                      <a:r>
                        <a:rPr lang="en-US" sz="1400" b="1" dirty="0">
                          <a:effectLst/>
                          <a:latin typeface="Calibri"/>
                          <a:ea typeface="Symbol"/>
                          <a:cs typeface="Times New Roman"/>
                        </a:rPr>
                        <a:t>this</a:t>
                      </a:r>
                      <a:r>
                        <a:rPr lang="en-US" sz="1400" b="1" spc="20" dirty="0">
                          <a:effectLst/>
                          <a:latin typeface="Calibri"/>
                          <a:ea typeface="Symbol"/>
                          <a:cs typeface="Times New Roman"/>
                        </a:rPr>
                        <a:t> </a:t>
                      </a:r>
                      <a:r>
                        <a:rPr lang="en-US" sz="1400" b="1" spc="-15" dirty="0">
                          <a:effectLst/>
                          <a:latin typeface="Calibri"/>
                          <a:ea typeface="Symbol"/>
                          <a:cs typeface="Times New Roman"/>
                        </a:rPr>
                        <a:t>year</a:t>
                      </a:r>
                      <a:r>
                        <a:rPr lang="en-US" sz="1400" b="1" i="1" spc="-15" dirty="0">
                          <a:effectLst/>
                          <a:latin typeface="Calibri"/>
                          <a:ea typeface="Symbol"/>
                          <a:cs typeface="Times New Roman"/>
                        </a:rPr>
                        <a:t>,</a:t>
                      </a:r>
                      <a:r>
                        <a:rPr lang="en-US" sz="1400" b="1" i="1" spc="20" dirty="0">
                          <a:effectLst/>
                          <a:latin typeface="Calibri"/>
                          <a:ea typeface="Symbol"/>
                          <a:cs typeface="Times New Roman"/>
                        </a:rPr>
                        <a:t> </a:t>
                      </a:r>
                      <a:r>
                        <a:rPr lang="en-US" sz="1400" b="1" spc="-5" dirty="0">
                          <a:effectLst/>
                          <a:latin typeface="Calibri"/>
                          <a:ea typeface="Symbol"/>
                          <a:cs typeface="Times New Roman"/>
                        </a:rPr>
                        <a:t>all</a:t>
                      </a:r>
                      <a:r>
                        <a:rPr lang="en-US" sz="1400" b="1" spc="-15" dirty="0">
                          <a:effectLst/>
                          <a:latin typeface="Calibri"/>
                          <a:ea typeface="Symbol"/>
                          <a:cs typeface="Times New Roman"/>
                        </a:rPr>
                        <a:t> </a:t>
                      </a:r>
                      <a:r>
                        <a:rPr lang="en-US" sz="1400" b="1" spc="-5" dirty="0">
                          <a:effectLst/>
                          <a:latin typeface="Calibri"/>
                          <a:ea typeface="Symbol"/>
                          <a:cs typeface="Times New Roman"/>
                        </a:rPr>
                        <a:t>sub-grantees</a:t>
                      </a:r>
                      <a:r>
                        <a:rPr lang="en-US" sz="1400" b="1" spc="245" dirty="0">
                          <a:effectLst/>
                          <a:latin typeface="Calibri"/>
                          <a:ea typeface="Symbol"/>
                          <a:cs typeface="Times New Roman"/>
                        </a:rPr>
                        <a:t> </a:t>
                      </a:r>
                      <a:r>
                        <a:rPr lang="en-US" sz="1400" b="1" spc="-10" dirty="0">
                          <a:effectLst/>
                          <a:latin typeface="Calibri"/>
                          <a:ea typeface="Symbol"/>
                          <a:cs typeface="Times New Roman"/>
                        </a:rPr>
                        <a:t>must</a:t>
                      </a:r>
                      <a:r>
                        <a:rPr lang="en-US" sz="1400" b="1" spc="-15" dirty="0">
                          <a:effectLst/>
                          <a:latin typeface="Calibri"/>
                          <a:ea typeface="Symbol"/>
                          <a:cs typeface="Times New Roman"/>
                        </a:rPr>
                        <a:t> </a:t>
                      </a:r>
                      <a:r>
                        <a:rPr lang="en-US" sz="1400" b="1" spc="-15" dirty="0">
                          <a:effectLst/>
                          <a:latin typeface="Calibri"/>
                          <a:ea typeface="Calibri"/>
                          <a:cs typeface="Times New Roman"/>
                        </a:rPr>
                        <a:t>meet</a:t>
                      </a:r>
                      <a:r>
                        <a:rPr lang="en-US" sz="1400" b="1" spc="35" dirty="0">
                          <a:effectLst/>
                          <a:latin typeface="Calibri"/>
                          <a:ea typeface="Calibri"/>
                          <a:cs typeface="Times New Roman"/>
                        </a:rPr>
                        <a:t> </a:t>
                      </a:r>
                      <a:r>
                        <a:rPr lang="en-US" sz="1400" b="1" spc="-5" dirty="0">
                          <a:effectLst/>
                          <a:latin typeface="Calibri"/>
                          <a:ea typeface="Calibri"/>
                          <a:cs typeface="Times New Roman"/>
                        </a:rPr>
                        <a:t>participation</a:t>
                      </a:r>
                      <a:r>
                        <a:rPr lang="en-US" sz="1400" b="1" spc="-15" dirty="0">
                          <a:effectLst/>
                          <a:latin typeface="Calibri"/>
                          <a:ea typeface="Calibri"/>
                          <a:cs typeface="Times New Roman"/>
                        </a:rPr>
                        <a:t> </a:t>
                      </a:r>
                      <a:r>
                        <a:rPr lang="en-US" sz="1400" b="1" spc="-5" dirty="0">
                          <a:effectLst/>
                          <a:latin typeface="Calibri"/>
                          <a:ea typeface="Calibri"/>
                          <a:cs typeface="Times New Roman"/>
                        </a:rPr>
                        <a:t>requirements</a:t>
                      </a:r>
                      <a:r>
                        <a:rPr lang="en-US" sz="1400" b="1" dirty="0">
                          <a:effectLst/>
                          <a:latin typeface="Calibri"/>
                          <a:ea typeface="Calibri"/>
                          <a:cs typeface="Times New Roman"/>
                        </a:rPr>
                        <a:t> </a:t>
                      </a:r>
                      <a:r>
                        <a:rPr lang="en-US" sz="1400" b="1" spc="10" dirty="0">
                          <a:effectLst/>
                          <a:latin typeface="Calibri"/>
                          <a:ea typeface="Calibri"/>
                          <a:cs typeface="Times New Roman"/>
                        </a:rPr>
                        <a:t>or</a:t>
                      </a:r>
                      <a:r>
                        <a:rPr lang="en-US" sz="1400" b="1" spc="-5" dirty="0">
                          <a:effectLst/>
                          <a:latin typeface="Calibri"/>
                          <a:ea typeface="Calibri"/>
                          <a:cs typeface="Times New Roman"/>
                        </a:rPr>
                        <a:t> </a:t>
                      </a:r>
                      <a:r>
                        <a:rPr lang="en-US" sz="1400" b="1" spc="-15" dirty="0">
                          <a:effectLst/>
                          <a:latin typeface="Calibri"/>
                          <a:ea typeface="Calibri"/>
                          <a:cs typeface="Times New Roman"/>
                        </a:rPr>
                        <a:t>face</a:t>
                      </a:r>
                      <a:r>
                        <a:rPr lang="en-US" sz="1400" b="1" spc="30" dirty="0">
                          <a:effectLst/>
                          <a:latin typeface="Calibri"/>
                          <a:ea typeface="Calibri"/>
                          <a:cs typeface="Times New Roman"/>
                        </a:rPr>
                        <a:t> </a:t>
                      </a:r>
                      <a:r>
                        <a:rPr lang="en-US" sz="1400" b="1" spc="-5" dirty="0">
                          <a:effectLst/>
                          <a:latin typeface="Calibri"/>
                          <a:ea typeface="Calibri"/>
                          <a:cs typeface="Times New Roman"/>
                        </a:rPr>
                        <a:t>budget</a:t>
                      </a:r>
                      <a:r>
                        <a:rPr lang="en-US" sz="1400" b="1" spc="10" dirty="0">
                          <a:effectLst/>
                          <a:latin typeface="Calibri"/>
                          <a:ea typeface="Calibri"/>
                          <a:cs typeface="Times New Roman"/>
                        </a:rPr>
                        <a:t> </a:t>
                      </a:r>
                      <a:r>
                        <a:rPr lang="en-US" sz="1400" b="1" spc="-5" dirty="0">
                          <a:effectLst/>
                          <a:latin typeface="Calibri"/>
                          <a:ea typeface="Calibri"/>
                          <a:cs typeface="Times New Roman"/>
                        </a:rPr>
                        <a:t>reductions</a:t>
                      </a:r>
                      <a:r>
                        <a:rPr lang="en-US" sz="1400" b="1" dirty="0">
                          <a:effectLst/>
                          <a:latin typeface="Calibri"/>
                          <a:ea typeface="Calibri"/>
                          <a:cs typeface="Times New Roman"/>
                        </a:rPr>
                        <a:t> </a:t>
                      </a:r>
                      <a:r>
                        <a:rPr lang="en-US" sz="1400" b="1" spc="-5" dirty="0">
                          <a:effectLst/>
                          <a:latin typeface="Calibri"/>
                          <a:ea typeface="Calibri"/>
                          <a:cs typeface="Times New Roman"/>
                        </a:rPr>
                        <a:t>as</a:t>
                      </a:r>
                      <a:r>
                        <a:rPr lang="en-US" sz="1400" b="1" spc="210" dirty="0">
                          <a:effectLst/>
                          <a:latin typeface="Calibri"/>
                          <a:ea typeface="Calibri"/>
                          <a:cs typeface="Times New Roman"/>
                        </a:rPr>
                        <a:t> </a:t>
                      </a:r>
                      <a:r>
                        <a:rPr lang="en-US" sz="1400" b="1" spc="-5" dirty="0">
                          <a:effectLst/>
                          <a:latin typeface="Calibri"/>
                          <a:ea typeface="Calibri"/>
                          <a:cs typeface="Times New Roman"/>
                        </a:rPr>
                        <a:t>per </a:t>
                      </a:r>
                      <a:r>
                        <a:rPr lang="en-US" sz="1400" b="1" dirty="0">
                          <a:effectLst/>
                          <a:latin typeface="Calibri"/>
                          <a:ea typeface="Calibri"/>
                          <a:cs typeface="Times New Roman"/>
                        </a:rPr>
                        <a:t>the</a:t>
                      </a:r>
                      <a:r>
                        <a:rPr lang="en-US" sz="1400" b="1" spc="5" dirty="0">
                          <a:effectLst/>
                          <a:latin typeface="Calibri"/>
                          <a:ea typeface="Calibri"/>
                          <a:cs typeface="Times New Roman"/>
                        </a:rPr>
                        <a:t> </a:t>
                      </a:r>
                      <a:r>
                        <a:rPr lang="en-US" sz="1400" b="1" spc="-10" dirty="0">
                          <a:effectLst/>
                          <a:latin typeface="Calibri"/>
                          <a:ea typeface="Calibri"/>
                          <a:cs typeface="Times New Roman"/>
                        </a:rPr>
                        <a:t>RFP. For new reporting requirements see “NYS 21</a:t>
                      </a:r>
                      <a:r>
                        <a:rPr lang="en-US" sz="1400" b="1" spc="-10" baseline="30000" dirty="0">
                          <a:effectLst/>
                          <a:latin typeface="Calibri"/>
                          <a:ea typeface="Calibri"/>
                          <a:cs typeface="Times New Roman"/>
                        </a:rPr>
                        <a:t>st</a:t>
                      </a:r>
                      <a:r>
                        <a:rPr lang="en-US" sz="1400" b="1" spc="-10" dirty="0">
                          <a:effectLst/>
                          <a:latin typeface="Calibri"/>
                          <a:ea typeface="Calibri"/>
                          <a:cs typeface="Times New Roman"/>
                        </a:rPr>
                        <a:t> CCLC Student Participation Reporting” Fact Sheet. </a:t>
                      </a:r>
                      <a:endParaRPr lang="en-US" sz="1400" dirty="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219466">
                <a:tc gridSpan="2">
                  <a:txBody>
                    <a:bodyPr/>
                    <a:lstStyle/>
                    <a:p>
                      <a:pPr marL="752475" marR="194945" algn="ctr">
                        <a:lnSpc>
                          <a:spcPct val="98000"/>
                        </a:lnSpc>
                        <a:spcBef>
                          <a:spcPts val="0"/>
                        </a:spcBef>
                        <a:spcAft>
                          <a:spcPts val="0"/>
                        </a:spcAft>
                        <a:tabLst>
                          <a:tab pos="753110" algn="l"/>
                        </a:tabLst>
                      </a:pPr>
                      <a:r>
                        <a:rPr lang="en-US" sz="1400" b="1" dirty="0">
                          <a:effectLst/>
                          <a:latin typeface="Calibri"/>
                          <a:ea typeface="Times New Roman"/>
                          <a:cs typeface="Times New Roman"/>
                        </a:rPr>
                        <a:t>Program Year 2 ends June 30, 2019</a:t>
                      </a:r>
                      <a:endParaRPr lang="en-US" sz="1400" dirty="0">
                        <a:effectLst/>
                        <a:latin typeface="Calibri"/>
                        <a:ea typeface="Calibri"/>
                        <a:cs typeface="Times New Roman"/>
                      </a:endParaRPr>
                    </a:p>
                  </a:txBody>
                  <a:tcPr marL="0" marR="0" marT="0" marB="0"/>
                </a:tc>
                <a:tc h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0310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338667"/>
            <a:ext cx="2667000" cy="1413933"/>
          </a:xfrm>
        </p:spPr>
        <p:txBody>
          <a:bodyPr/>
          <a:lstStyle/>
          <a:p>
            <a:pPr algn="ctr"/>
            <a:r>
              <a:rPr lang="en-US" sz="3200" dirty="0">
                <a:latin typeface="Times New Roman"/>
                <a:cs typeface="Times New Roman"/>
              </a:rPr>
              <a:t>←</a:t>
            </a:r>
            <a:r>
              <a:rPr lang="en-US" sz="3200" dirty="0"/>
              <a:t>Excerpt from Timeline</a:t>
            </a:r>
            <a:endParaRPr lang="en-US" dirty="0"/>
          </a:p>
        </p:txBody>
      </p:sp>
      <p:sp>
        <p:nvSpPr>
          <p:cNvPr id="3" name="Text Placeholder 2"/>
          <p:cNvSpPr>
            <a:spLocks noGrp="1"/>
          </p:cNvSpPr>
          <p:nvPr>
            <p:ph type="body" sz="half" idx="2"/>
          </p:nvPr>
        </p:nvSpPr>
        <p:spPr>
          <a:xfrm>
            <a:off x="5943600" y="1828800"/>
            <a:ext cx="2743200" cy="4419599"/>
          </a:xfrm>
        </p:spPr>
        <p:txBody>
          <a:bodyPr>
            <a:normAutofit fontScale="92500"/>
          </a:bodyPr>
          <a:lstStyle/>
          <a:p>
            <a:pPr marL="285750" lvl="0" indent="-285750">
              <a:buFont typeface="Wingdings" panose="05000000000000000000" pitchFamily="2" charset="2"/>
              <a:buChar char="Ø"/>
            </a:pPr>
            <a:r>
              <a:rPr lang="en-US" sz="1400" spc="-5" dirty="0">
                <a:solidFill>
                  <a:schemeClr val="tx1"/>
                </a:solidFill>
                <a:latin typeface="Candara" panose="020E0502030303020204" pitchFamily="34" charset="0"/>
                <a:ea typeface="Symbol"/>
                <a:cs typeface="Times New Roman"/>
              </a:rPr>
              <a:t>1</a:t>
            </a:r>
            <a:r>
              <a:rPr lang="en-US" sz="1400" spc="-5" baseline="30000" dirty="0">
                <a:solidFill>
                  <a:schemeClr val="tx1"/>
                </a:solidFill>
                <a:latin typeface="Candara" panose="020E0502030303020204" pitchFamily="34" charset="0"/>
                <a:ea typeface="Symbol"/>
                <a:cs typeface="Times New Roman"/>
              </a:rPr>
              <a:t>st</a:t>
            </a:r>
            <a:r>
              <a:rPr lang="en-US" sz="1400" spc="-5" dirty="0">
                <a:solidFill>
                  <a:schemeClr val="tx1"/>
                </a:solidFill>
                <a:latin typeface="Candara" panose="020E0502030303020204" pitchFamily="34" charset="0"/>
                <a:ea typeface="Symbol"/>
                <a:cs typeface="Times New Roman"/>
              </a:rPr>
              <a:t> Advisory</a:t>
            </a:r>
            <a:r>
              <a:rPr lang="en-US" sz="1400" spc="-40" dirty="0">
                <a:solidFill>
                  <a:schemeClr val="tx1"/>
                </a:solidFill>
                <a:latin typeface="Candara" panose="020E0502030303020204" pitchFamily="34" charset="0"/>
                <a:ea typeface="Symbol"/>
                <a:cs typeface="Times New Roman"/>
              </a:rPr>
              <a:t> </a:t>
            </a:r>
            <a:r>
              <a:rPr lang="en-US" sz="1400" spc="-5" dirty="0">
                <a:solidFill>
                  <a:schemeClr val="tx1"/>
                </a:solidFill>
                <a:latin typeface="Candara" panose="020E0502030303020204" pitchFamily="34" charset="0"/>
                <a:ea typeface="Symbol"/>
                <a:cs typeface="Times New Roman"/>
              </a:rPr>
              <a:t>Meeting (July or August):</a:t>
            </a:r>
            <a:r>
              <a:rPr lang="en-US" sz="1400" spc="20" dirty="0">
                <a:solidFill>
                  <a:schemeClr val="tx1"/>
                </a:solidFill>
                <a:latin typeface="Candara" panose="020E0502030303020204" pitchFamily="34" charset="0"/>
                <a:ea typeface="Symbol"/>
                <a:cs typeface="Times New Roman"/>
              </a:rPr>
              <a:t> </a:t>
            </a:r>
            <a:r>
              <a:rPr lang="en-US" sz="1400" dirty="0">
                <a:solidFill>
                  <a:schemeClr val="tx1"/>
                </a:solidFill>
                <a:latin typeface="Candara" panose="020E0502030303020204" pitchFamily="34" charset="0"/>
                <a:ea typeface="Symbol"/>
                <a:cs typeface="Times New Roman"/>
              </a:rPr>
              <a:t>All</a:t>
            </a:r>
            <a:r>
              <a:rPr lang="en-US" sz="1400" spc="-15" dirty="0">
                <a:solidFill>
                  <a:schemeClr val="tx1"/>
                </a:solidFill>
                <a:latin typeface="Candara" panose="020E0502030303020204" pitchFamily="34" charset="0"/>
                <a:ea typeface="Symbol"/>
                <a:cs typeface="Times New Roman"/>
              </a:rPr>
              <a:t> </a:t>
            </a:r>
            <a:r>
              <a:rPr lang="en-US" sz="1400" spc="-5" dirty="0">
                <a:solidFill>
                  <a:schemeClr val="tx1"/>
                </a:solidFill>
                <a:latin typeface="Candara" panose="020E0502030303020204" pitchFamily="34" charset="0"/>
                <a:ea typeface="Symbol"/>
                <a:cs typeface="Times New Roman"/>
              </a:rPr>
              <a:t>stakeholders</a:t>
            </a:r>
            <a:r>
              <a:rPr lang="en-US" sz="1400" spc="20" dirty="0">
                <a:solidFill>
                  <a:schemeClr val="tx1"/>
                </a:solidFill>
                <a:latin typeface="Candara" panose="020E0502030303020204" pitchFamily="34" charset="0"/>
                <a:ea typeface="Symbol"/>
                <a:cs typeface="Times New Roman"/>
              </a:rPr>
              <a:t> </a:t>
            </a:r>
            <a:r>
              <a:rPr lang="en-US" sz="1400" spc="-10" dirty="0">
                <a:solidFill>
                  <a:schemeClr val="tx1"/>
                </a:solidFill>
                <a:latin typeface="Candara" panose="020E0502030303020204" pitchFamily="34" charset="0"/>
                <a:ea typeface="Symbol"/>
                <a:cs typeface="Times New Roman"/>
              </a:rPr>
              <a:t>meet</a:t>
            </a:r>
            <a:r>
              <a:rPr lang="en-US" sz="1400" spc="30" dirty="0">
                <a:solidFill>
                  <a:schemeClr val="tx1"/>
                </a:solidFill>
                <a:latin typeface="Candara" panose="020E0502030303020204" pitchFamily="34" charset="0"/>
                <a:ea typeface="Symbol"/>
                <a:cs typeface="Times New Roman"/>
              </a:rPr>
              <a:t> </a:t>
            </a:r>
            <a:r>
              <a:rPr lang="en-US" sz="1400" spc="-10" dirty="0">
                <a:solidFill>
                  <a:schemeClr val="tx1"/>
                </a:solidFill>
                <a:latin typeface="Candara" panose="020E0502030303020204" pitchFamily="34" charset="0"/>
                <a:ea typeface="Symbol"/>
                <a:cs typeface="Times New Roman"/>
              </a:rPr>
              <a:t>for</a:t>
            </a:r>
            <a:r>
              <a:rPr lang="en-US" sz="1400" spc="15" dirty="0">
                <a:solidFill>
                  <a:schemeClr val="tx1"/>
                </a:solidFill>
                <a:latin typeface="Candara" panose="020E0502030303020204" pitchFamily="34" charset="0"/>
                <a:ea typeface="Symbol"/>
                <a:cs typeface="Times New Roman"/>
              </a:rPr>
              <a:t> </a:t>
            </a:r>
            <a:r>
              <a:rPr lang="en-US" sz="1400" spc="-10" dirty="0">
                <a:solidFill>
                  <a:schemeClr val="tx1"/>
                </a:solidFill>
                <a:latin typeface="Candara" panose="020E0502030303020204" pitchFamily="34" charset="0"/>
                <a:ea typeface="Symbol"/>
                <a:cs typeface="Times New Roman"/>
              </a:rPr>
              <a:t>comprehensive</a:t>
            </a:r>
            <a:r>
              <a:rPr lang="en-US" sz="1400" spc="310" dirty="0">
                <a:solidFill>
                  <a:schemeClr val="tx1"/>
                </a:solidFill>
                <a:latin typeface="Candara" panose="020E0502030303020204" pitchFamily="34" charset="0"/>
                <a:ea typeface="Symbol"/>
                <a:cs typeface="Times New Roman"/>
              </a:rPr>
              <a:t> </a:t>
            </a:r>
            <a:r>
              <a:rPr lang="en-US" sz="1400" spc="20" dirty="0">
                <a:solidFill>
                  <a:schemeClr val="tx1"/>
                </a:solidFill>
                <a:latin typeface="Candara" panose="020E0502030303020204" pitchFamily="34" charset="0"/>
                <a:ea typeface="Symbol"/>
                <a:cs typeface="Times New Roman"/>
              </a:rPr>
              <a:t>p</a:t>
            </a:r>
            <a:r>
              <a:rPr lang="en-US" sz="1400" spc="-50" dirty="0">
                <a:solidFill>
                  <a:schemeClr val="tx1"/>
                </a:solidFill>
                <a:latin typeface="Candara" panose="020E0502030303020204" pitchFamily="34" charset="0"/>
                <a:ea typeface="Symbol"/>
                <a:cs typeface="Times New Roman"/>
              </a:rPr>
              <a:t>l</a:t>
            </a:r>
            <a:r>
              <a:rPr lang="en-US" sz="1400" spc="15" dirty="0">
                <a:solidFill>
                  <a:schemeClr val="tx1"/>
                </a:solidFill>
                <a:latin typeface="Candara" panose="020E0502030303020204" pitchFamily="34" charset="0"/>
                <a:ea typeface="Symbol"/>
                <a:cs typeface="Times New Roman"/>
              </a:rPr>
              <a:t>a</a:t>
            </a:r>
            <a:r>
              <a:rPr lang="en-US" sz="1400" dirty="0">
                <a:solidFill>
                  <a:schemeClr val="tx1"/>
                </a:solidFill>
                <a:latin typeface="Candara" panose="020E0502030303020204" pitchFamily="34" charset="0"/>
                <a:ea typeface="Symbol"/>
                <a:cs typeface="Times New Roman"/>
              </a:rPr>
              <a:t>nn</a:t>
            </a:r>
            <a:r>
              <a:rPr lang="en-US" sz="1400" spc="-25" dirty="0">
                <a:solidFill>
                  <a:schemeClr val="tx1"/>
                </a:solidFill>
                <a:latin typeface="Candara" panose="020E0502030303020204" pitchFamily="34" charset="0"/>
                <a:ea typeface="Symbol"/>
                <a:cs typeface="Times New Roman"/>
              </a:rPr>
              <a:t>i</a:t>
            </a:r>
            <a:r>
              <a:rPr lang="en-US" sz="1400" dirty="0">
                <a:solidFill>
                  <a:schemeClr val="tx1"/>
                </a:solidFill>
                <a:latin typeface="Candara" panose="020E0502030303020204" pitchFamily="34" charset="0"/>
                <a:ea typeface="Symbol"/>
                <a:cs typeface="Times New Roman"/>
              </a:rPr>
              <a:t>ng, </a:t>
            </a:r>
            <a:r>
              <a:rPr lang="en-US" sz="1400" spc="-5" dirty="0">
                <a:solidFill>
                  <a:schemeClr val="tx1"/>
                </a:solidFill>
                <a:latin typeface="Candara" panose="020E0502030303020204" pitchFamily="34" charset="0"/>
                <a:ea typeface="Symbol"/>
                <a:cs typeface="Times New Roman"/>
              </a:rPr>
              <a:t>review</a:t>
            </a:r>
            <a:r>
              <a:rPr lang="en-US" sz="1400" dirty="0">
                <a:solidFill>
                  <a:schemeClr val="tx1"/>
                </a:solidFill>
                <a:latin typeface="Candara" panose="020E0502030303020204" pitchFamily="34" charset="0"/>
                <a:ea typeface="Symbol"/>
                <a:cs typeface="Times New Roman"/>
              </a:rPr>
              <a:t> </a:t>
            </a:r>
            <a:r>
              <a:rPr lang="en-US" sz="1400" spc="5" dirty="0">
                <a:solidFill>
                  <a:schemeClr val="tx1"/>
                </a:solidFill>
                <a:latin typeface="Candara" panose="020E0502030303020204" pitchFamily="34" charset="0"/>
                <a:ea typeface="Symbol"/>
                <a:cs typeface="Times New Roman"/>
              </a:rPr>
              <a:t>QSA</a:t>
            </a:r>
            <a:r>
              <a:rPr lang="en-US" sz="1400" spc="-20" dirty="0">
                <a:solidFill>
                  <a:schemeClr val="tx1"/>
                </a:solidFill>
                <a:latin typeface="Candara" panose="020E0502030303020204" pitchFamily="34" charset="0"/>
                <a:ea typeface="Symbol"/>
                <a:cs typeface="Times New Roman"/>
              </a:rPr>
              <a:t> results, and </a:t>
            </a:r>
            <a:r>
              <a:rPr lang="en-US" sz="1400" b="1" spc="-20" dirty="0">
                <a:solidFill>
                  <a:schemeClr val="tx1"/>
                </a:solidFill>
                <a:latin typeface="Candara" panose="020E0502030303020204" pitchFamily="34" charset="0"/>
                <a:ea typeface="Symbol"/>
                <a:cs typeface="Times New Roman"/>
              </a:rPr>
              <a:t>update Program Logic Model</a:t>
            </a:r>
            <a:endParaRPr lang="en-US" sz="1400" dirty="0">
              <a:solidFill>
                <a:schemeClr val="tx1"/>
              </a:solidFill>
              <a:latin typeface="Candara" panose="020E0502030303020204" pitchFamily="34" charset="0"/>
              <a:ea typeface="Symbol"/>
              <a:cs typeface="Times New Roman"/>
            </a:endParaRPr>
          </a:p>
          <a:p>
            <a:pPr marL="342900" indent="-342900">
              <a:buFont typeface="Wingdings" panose="05000000000000000000" pitchFamily="2" charset="2"/>
              <a:buChar char="Ø"/>
            </a:pPr>
            <a:endParaRPr lang="en-US" sz="1400" dirty="0">
              <a:solidFill>
                <a:schemeClr val="tx1"/>
              </a:solidFill>
            </a:endParaRPr>
          </a:p>
          <a:p>
            <a:pPr marL="342900" indent="-342900">
              <a:buFont typeface="Wingdings" panose="05000000000000000000" pitchFamily="2" charset="2"/>
              <a:buChar char="Ø"/>
            </a:pPr>
            <a:r>
              <a:rPr lang="en-US" sz="1400" dirty="0">
                <a:solidFill>
                  <a:schemeClr val="tx1"/>
                </a:solidFill>
              </a:rPr>
              <a:t>Participation Reporting by July 15</a:t>
            </a:r>
          </a:p>
          <a:p>
            <a:endParaRPr lang="en-US" sz="1400" dirty="0">
              <a:solidFill>
                <a:schemeClr val="tx1"/>
              </a:solidFill>
            </a:endParaRPr>
          </a:p>
          <a:p>
            <a:pPr marL="342900" indent="-342900">
              <a:buFont typeface="Wingdings" panose="05000000000000000000" pitchFamily="2" charset="2"/>
              <a:buChar char="Ø"/>
            </a:pPr>
            <a:r>
              <a:rPr lang="en-US" sz="1400" dirty="0">
                <a:solidFill>
                  <a:schemeClr val="tx1"/>
                </a:solidFill>
              </a:rPr>
              <a:t>FS10Finals due by September 30</a:t>
            </a:r>
          </a:p>
          <a:p>
            <a:endParaRPr lang="en-US" sz="1400" dirty="0">
              <a:solidFill>
                <a:schemeClr val="tx1"/>
              </a:solidFill>
            </a:endParaRPr>
          </a:p>
          <a:p>
            <a:pPr marL="342900" indent="-342900">
              <a:buFont typeface="Wingdings" panose="05000000000000000000" pitchFamily="2" charset="2"/>
              <a:buChar char="Ø"/>
            </a:pPr>
            <a:r>
              <a:rPr lang="en-US" sz="1400" dirty="0">
                <a:solidFill>
                  <a:schemeClr val="tx1"/>
                </a:solidFill>
              </a:rPr>
              <a:t>Annual Evaluation Reports due September 30</a:t>
            </a:r>
          </a:p>
          <a:p>
            <a:endParaRPr lang="en-US" sz="1400" dirty="0">
              <a:solidFill>
                <a:schemeClr val="tx1"/>
              </a:solidFill>
            </a:endParaRPr>
          </a:p>
          <a:p>
            <a:pPr marL="342900" indent="-342900">
              <a:buFont typeface="Wingdings" panose="05000000000000000000" pitchFamily="2" charset="2"/>
              <a:buChar char="Ø"/>
            </a:pPr>
            <a:r>
              <a:rPr lang="en-US" sz="1400" dirty="0">
                <a:solidFill>
                  <a:schemeClr val="tx1"/>
                </a:solidFill>
              </a:rPr>
              <a:t>APR data must be entered by December 6. ED has told us there will be no reopen window for New York this year.</a:t>
            </a:r>
          </a:p>
          <a:p>
            <a:pPr marL="342900" indent="-342900">
              <a:buFont typeface="Wingdings" panose="05000000000000000000" pitchFamily="2" charset="2"/>
              <a:buChar char="Ø"/>
            </a:pPr>
            <a:endParaRPr lang="en-US" sz="1600" dirty="0">
              <a:solidFill>
                <a:schemeClr val="tx1"/>
              </a:solidFill>
            </a:endParaRPr>
          </a:p>
        </p:txBody>
      </p:sp>
      <p:graphicFrame>
        <p:nvGraphicFramePr>
          <p:cNvPr id="7" name="Picture Placeholder 6"/>
          <p:cNvGraphicFramePr>
            <a:graphicFrameLocks noGrp="1"/>
          </p:cNvGraphicFramePr>
          <p:nvPr>
            <p:ph type="pic" idx="1"/>
            <p:extLst>
              <p:ext uri="{D42A27DB-BD31-4B8C-83A1-F6EECF244321}">
                <p14:modId xmlns:p14="http://schemas.microsoft.com/office/powerpoint/2010/main" val="1812522064"/>
              </p:ext>
            </p:extLst>
          </p:nvPr>
        </p:nvGraphicFramePr>
        <p:xfrm>
          <a:off x="381000" y="381000"/>
          <a:ext cx="5486400" cy="5896245"/>
        </p:xfrm>
        <a:graphic>
          <a:graphicData uri="http://schemas.openxmlformats.org/drawingml/2006/table">
            <a:tbl>
              <a:tblPr firstRow="1" firstCol="1" lastRow="1" lastCol="1" bandRow="1" bandCol="1">
                <a:tableStyleId>{5C22544A-7EE6-4342-B048-85BDC9FD1C3A}</a:tableStyleId>
              </a:tblPr>
              <a:tblGrid>
                <a:gridCol w="1624571">
                  <a:extLst>
                    <a:ext uri="{9D8B030D-6E8A-4147-A177-3AD203B41FA5}">
                      <a16:colId xmlns:a16="http://schemas.microsoft.com/office/drawing/2014/main" val="20000"/>
                    </a:ext>
                  </a:extLst>
                </a:gridCol>
                <a:gridCol w="3861829">
                  <a:extLst>
                    <a:ext uri="{9D8B030D-6E8A-4147-A177-3AD203B41FA5}">
                      <a16:colId xmlns:a16="http://schemas.microsoft.com/office/drawing/2014/main" val="20001"/>
                    </a:ext>
                  </a:extLst>
                </a:gridCol>
              </a:tblGrid>
              <a:tr h="302894">
                <a:tc gridSpan="2">
                  <a:txBody>
                    <a:bodyPr/>
                    <a:lstStyle/>
                    <a:p>
                      <a:pPr marL="752475" marR="194945" algn="ctr">
                        <a:lnSpc>
                          <a:spcPct val="98000"/>
                        </a:lnSpc>
                        <a:spcBef>
                          <a:spcPts val="0"/>
                        </a:spcBef>
                        <a:spcAft>
                          <a:spcPts val="0"/>
                        </a:spcAft>
                        <a:tabLst>
                          <a:tab pos="753110" algn="l"/>
                        </a:tabLst>
                      </a:pPr>
                      <a:r>
                        <a:rPr lang="en-US" sz="1100" b="1" spc="-5" dirty="0">
                          <a:effectLst/>
                          <a:latin typeface="Calibri"/>
                          <a:ea typeface="Calibri"/>
                          <a:cs typeface="Times New Roman"/>
                        </a:rPr>
                        <a:t>Program Year 3 begins July 1, 2019 and ends June 30, 2020</a:t>
                      </a:r>
                      <a:endParaRPr lang="en-US" sz="1100" dirty="0">
                        <a:effectLst/>
                        <a:latin typeface="Calibri"/>
                        <a:ea typeface="Calibri"/>
                        <a:cs typeface="Times New Roman"/>
                      </a:endParaRPr>
                    </a:p>
                  </a:txBody>
                  <a:tcPr marL="0" marR="0" marT="0" marB="0"/>
                </a:tc>
                <a:tc hMerge="1">
                  <a:txBody>
                    <a:bodyPr/>
                    <a:lstStyle/>
                    <a:p>
                      <a:endParaRPr lang="en-US"/>
                    </a:p>
                  </a:txBody>
                  <a:tcPr/>
                </a:tc>
                <a:extLst>
                  <a:ext uri="{0D108BD9-81ED-4DB2-BD59-A6C34878D82A}">
                    <a16:rowId xmlns:a16="http://schemas.microsoft.com/office/drawing/2014/main" val="10000"/>
                  </a:ext>
                </a:extLst>
              </a:tr>
              <a:tr h="1552370">
                <a:tc>
                  <a:txBody>
                    <a:bodyPr/>
                    <a:lstStyle/>
                    <a:p>
                      <a:pPr marL="0" marR="0" algn="ctr">
                        <a:spcBef>
                          <a:spcPts val="1050"/>
                        </a:spcBef>
                        <a:spcAft>
                          <a:spcPts val="0"/>
                        </a:spcAft>
                      </a:pPr>
                      <a:r>
                        <a:rPr lang="en-US" sz="1100" b="1" spc="-10">
                          <a:effectLst/>
                          <a:latin typeface="Calibri"/>
                          <a:ea typeface="Calibri"/>
                          <a:cs typeface="Times New Roman"/>
                        </a:rPr>
                        <a:t> </a:t>
                      </a:r>
                      <a:endParaRPr lang="en-US" sz="1100">
                        <a:effectLst/>
                        <a:latin typeface="Calibri"/>
                        <a:ea typeface="Calibri"/>
                        <a:cs typeface="Times New Roman"/>
                      </a:endParaRPr>
                    </a:p>
                    <a:p>
                      <a:pPr marL="0" marR="0" algn="ctr">
                        <a:spcBef>
                          <a:spcPts val="1050"/>
                        </a:spcBef>
                        <a:spcAft>
                          <a:spcPts val="0"/>
                        </a:spcAft>
                      </a:pPr>
                      <a:r>
                        <a:rPr lang="en-US" sz="1100" b="1" spc="-10">
                          <a:effectLst/>
                          <a:latin typeface="Calibri"/>
                          <a:ea typeface="Calibri"/>
                          <a:cs typeface="Times New Roman"/>
                        </a:rPr>
                        <a:t>July</a:t>
                      </a:r>
                      <a:r>
                        <a:rPr lang="en-US" sz="1100" b="1" spc="10">
                          <a:effectLst/>
                          <a:latin typeface="Calibri"/>
                          <a:ea typeface="Calibri"/>
                          <a:cs typeface="Times New Roman"/>
                        </a:rPr>
                        <a:t>- August </a:t>
                      </a:r>
                      <a:r>
                        <a:rPr lang="en-US" sz="1100" b="1">
                          <a:effectLst/>
                          <a:latin typeface="Calibri"/>
                          <a:ea typeface="Calibri"/>
                          <a:cs typeface="Times New Roman"/>
                        </a:rPr>
                        <a:t>2019</a:t>
                      </a:r>
                      <a:endParaRPr lang="en-US" sz="1100">
                        <a:effectLst/>
                        <a:latin typeface="Calibri"/>
                        <a:ea typeface="Calibri"/>
                        <a:cs typeface="Times New Roman"/>
                      </a:endParaRPr>
                    </a:p>
                    <a:p>
                      <a:pPr marL="0" marR="0" algn="ctr">
                        <a:spcBef>
                          <a:spcPts val="105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txBody>
                  <a:tcPr marL="0" marR="0" marT="0" marB="0"/>
                </a:tc>
                <a:tc>
                  <a:txBody>
                    <a:bodyPr/>
                    <a:lstStyle/>
                    <a:p>
                      <a:pPr marL="342900" marR="194945" lvl="0" indent="-342900">
                        <a:lnSpc>
                          <a:spcPct val="98000"/>
                        </a:lnSpc>
                        <a:spcBef>
                          <a:spcPts val="0"/>
                        </a:spcBef>
                        <a:spcAft>
                          <a:spcPts val="0"/>
                        </a:spcAft>
                        <a:buSzPts val="1200"/>
                        <a:buFont typeface="Symbol"/>
                        <a:buChar char=""/>
                        <a:tabLst>
                          <a:tab pos="753110" algn="l"/>
                        </a:tabLst>
                      </a:pPr>
                      <a:r>
                        <a:rPr lang="en-US" sz="1100" b="1" spc="-5" dirty="0">
                          <a:effectLst/>
                          <a:latin typeface="Calibri"/>
                          <a:ea typeface="Symbol"/>
                          <a:cs typeface="Times New Roman"/>
                        </a:rPr>
                        <a:t>Year 2 Participation data</a:t>
                      </a:r>
                      <a:r>
                        <a:rPr lang="en-US" sz="1100" b="1" spc="10" dirty="0">
                          <a:effectLst/>
                          <a:latin typeface="Calibri"/>
                          <a:ea typeface="Symbol"/>
                          <a:cs typeface="Times New Roman"/>
                        </a:rPr>
                        <a:t> </a:t>
                      </a:r>
                      <a:r>
                        <a:rPr lang="en-US" sz="1100" b="1" spc="-10" dirty="0">
                          <a:effectLst/>
                          <a:latin typeface="Calibri"/>
                          <a:ea typeface="Symbol"/>
                          <a:cs typeface="Times New Roman"/>
                        </a:rPr>
                        <a:t>for</a:t>
                      </a:r>
                      <a:r>
                        <a:rPr lang="en-US" sz="1100" b="1" spc="-20" dirty="0">
                          <a:effectLst/>
                          <a:latin typeface="Calibri"/>
                          <a:ea typeface="Symbol"/>
                          <a:cs typeface="Times New Roman"/>
                        </a:rPr>
                        <a:t> </a:t>
                      </a:r>
                      <a:r>
                        <a:rPr lang="en-US" sz="1100" b="1" dirty="0">
                          <a:effectLst/>
                          <a:latin typeface="Calibri"/>
                          <a:ea typeface="Symbol"/>
                          <a:cs typeface="Times New Roman"/>
                        </a:rPr>
                        <a:t>all</a:t>
                      </a:r>
                      <a:r>
                        <a:rPr lang="en-US" sz="1100" b="1" spc="-10" dirty="0">
                          <a:effectLst/>
                          <a:latin typeface="Calibri"/>
                          <a:ea typeface="Symbol"/>
                          <a:cs typeface="Times New Roman"/>
                        </a:rPr>
                        <a:t> </a:t>
                      </a:r>
                      <a:r>
                        <a:rPr lang="en-US" sz="1100" b="1" spc="-5" dirty="0">
                          <a:effectLst/>
                          <a:latin typeface="Calibri"/>
                          <a:ea typeface="Symbol"/>
                          <a:cs typeface="Times New Roman"/>
                        </a:rPr>
                        <a:t>sub-grantees</a:t>
                      </a:r>
                      <a:r>
                        <a:rPr lang="en-US" sz="1100" b="1" dirty="0">
                          <a:effectLst/>
                          <a:latin typeface="Calibri"/>
                          <a:ea typeface="Symbol"/>
                          <a:cs typeface="Times New Roman"/>
                        </a:rPr>
                        <a:t> should be sent to Measurement Incorporated (MI) by July 15,</a:t>
                      </a:r>
                      <a:r>
                        <a:rPr lang="en-US" sz="1100" b="1" spc="20" dirty="0">
                          <a:effectLst/>
                          <a:latin typeface="Calibri"/>
                          <a:ea typeface="Symbol"/>
                          <a:cs typeface="Times New Roman"/>
                        </a:rPr>
                        <a:t> </a:t>
                      </a:r>
                      <a:r>
                        <a:rPr lang="en-US" sz="1100" b="1" dirty="0">
                          <a:effectLst/>
                          <a:latin typeface="Calibri"/>
                          <a:ea typeface="Symbol"/>
                          <a:cs typeface="Times New Roman"/>
                        </a:rPr>
                        <a:t>2019</a:t>
                      </a:r>
                      <a:endParaRPr lang="en-US" sz="1100" dirty="0">
                        <a:effectLst/>
                        <a:latin typeface="Calibri"/>
                        <a:ea typeface="Symbol"/>
                        <a:cs typeface="Times New Roman"/>
                      </a:endParaRPr>
                    </a:p>
                    <a:p>
                      <a:pPr marL="342900" marR="0" lvl="0" indent="-342900">
                        <a:lnSpc>
                          <a:spcPts val="1465"/>
                        </a:lnSpc>
                        <a:spcBef>
                          <a:spcPts val="0"/>
                        </a:spcBef>
                        <a:spcAft>
                          <a:spcPts val="0"/>
                        </a:spcAft>
                        <a:buSzPts val="1200"/>
                        <a:buFont typeface="Symbol"/>
                        <a:buChar char=""/>
                        <a:tabLst>
                          <a:tab pos="753110" algn="l"/>
                        </a:tabLst>
                      </a:pPr>
                      <a:r>
                        <a:rPr lang="en-US" sz="1100" spc="-5" dirty="0">
                          <a:effectLst/>
                          <a:latin typeface="Calibri"/>
                          <a:ea typeface="Symbol"/>
                          <a:cs typeface="Times New Roman"/>
                        </a:rPr>
                        <a:t>Begin</a:t>
                      </a:r>
                      <a:r>
                        <a:rPr lang="en-US" sz="1100" spc="-15" dirty="0">
                          <a:effectLst/>
                          <a:latin typeface="Calibri"/>
                          <a:ea typeface="Symbol"/>
                          <a:cs typeface="Times New Roman"/>
                        </a:rPr>
                        <a:t> </a:t>
                      </a:r>
                      <a:r>
                        <a:rPr lang="en-US" sz="1100" spc="-10" dirty="0">
                          <a:effectLst/>
                          <a:latin typeface="Calibri"/>
                          <a:ea typeface="Symbol"/>
                          <a:cs typeface="Times New Roman"/>
                        </a:rPr>
                        <a:t>summer</a:t>
                      </a:r>
                      <a:r>
                        <a:rPr lang="en-US" sz="1100" spc="15" dirty="0">
                          <a:effectLst/>
                          <a:latin typeface="Calibri"/>
                          <a:ea typeface="Symbol"/>
                          <a:cs typeface="Times New Roman"/>
                        </a:rPr>
                        <a:t> </a:t>
                      </a:r>
                      <a:r>
                        <a:rPr lang="en-US" sz="1100" spc="-5" dirty="0">
                          <a:effectLst/>
                          <a:latin typeface="Calibri"/>
                          <a:ea typeface="Symbol"/>
                          <a:cs typeface="Times New Roman"/>
                        </a:rPr>
                        <a:t>programming</a:t>
                      </a:r>
                      <a:endParaRPr lang="en-US" sz="1100" dirty="0">
                        <a:effectLst/>
                        <a:latin typeface="Calibri"/>
                        <a:ea typeface="Symbol"/>
                        <a:cs typeface="Times New Roman"/>
                      </a:endParaRPr>
                    </a:p>
                    <a:p>
                      <a:pPr marL="342900" marR="384175" lvl="0" indent="-342900">
                        <a:lnSpc>
                          <a:spcPts val="1450"/>
                        </a:lnSpc>
                        <a:spcBef>
                          <a:spcPts val="75"/>
                        </a:spcBef>
                        <a:spcAft>
                          <a:spcPts val="0"/>
                        </a:spcAft>
                        <a:buSzPts val="1200"/>
                        <a:buFont typeface="Symbol"/>
                        <a:buChar char=""/>
                        <a:tabLst>
                          <a:tab pos="753110" algn="l"/>
                        </a:tabLst>
                      </a:pPr>
                      <a:r>
                        <a:rPr lang="en-US" sz="1100" spc="-5" dirty="0">
                          <a:effectLst/>
                          <a:latin typeface="Calibri"/>
                          <a:ea typeface="Symbol"/>
                          <a:cs typeface="Times New Roman"/>
                        </a:rPr>
                        <a:t>1</a:t>
                      </a:r>
                      <a:r>
                        <a:rPr lang="en-US" sz="1100" spc="-5" baseline="30000" dirty="0">
                          <a:effectLst/>
                          <a:latin typeface="Calibri"/>
                          <a:ea typeface="Symbol"/>
                          <a:cs typeface="Times New Roman"/>
                        </a:rPr>
                        <a:t>st</a:t>
                      </a:r>
                      <a:r>
                        <a:rPr lang="en-US" sz="1100" spc="-5" dirty="0">
                          <a:effectLst/>
                          <a:latin typeface="Calibri"/>
                          <a:ea typeface="Symbol"/>
                          <a:cs typeface="Times New Roman"/>
                        </a:rPr>
                        <a:t> Advisory</a:t>
                      </a:r>
                      <a:r>
                        <a:rPr lang="en-US" sz="1100" spc="-40" dirty="0">
                          <a:effectLst/>
                          <a:latin typeface="Calibri"/>
                          <a:ea typeface="Symbol"/>
                          <a:cs typeface="Times New Roman"/>
                        </a:rPr>
                        <a:t> </a:t>
                      </a:r>
                      <a:r>
                        <a:rPr lang="en-US" sz="1100" spc="-5" dirty="0">
                          <a:effectLst/>
                          <a:latin typeface="Calibri"/>
                          <a:ea typeface="Symbol"/>
                          <a:cs typeface="Times New Roman"/>
                        </a:rPr>
                        <a:t>Meeting (July or August):</a:t>
                      </a:r>
                      <a:r>
                        <a:rPr lang="en-US" sz="1100" spc="20" dirty="0">
                          <a:effectLst/>
                          <a:latin typeface="Calibri"/>
                          <a:ea typeface="Symbol"/>
                          <a:cs typeface="Times New Roman"/>
                        </a:rPr>
                        <a:t> </a:t>
                      </a:r>
                      <a:r>
                        <a:rPr lang="en-US" sz="1100" dirty="0">
                          <a:effectLst/>
                          <a:latin typeface="Calibri"/>
                          <a:ea typeface="Symbol"/>
                          <a:cs typeface="Times New Roman"/>
                        </a:rPr>
                        <a:t>All</a:t>
                      </a:r>
                      <a:r>
                        <a:rPr lang="en-US" sz="1100" spc="-15" dirty="0">
                          <a:effectLst/>
                          <a:latin typeface="Calibri"/>
                          <a:ea typeface="Symbol"/>
                          <a:cs typeface="Times New Roman"/>
                        </a:rPr>
                        <a:t> </a:t>
                      </a:r>
                      <a:r>
                        <a:rPr lang="en-US" sz="1100" spc="-5" dirty="0">
                          <a:effectLst/>
                          <a:latin typeface="Calibri"/>
                          <a:ea typeface="Symbol"/>
                          <a:cs typeface="Times New Roman"/>
                        </a:rPr>
                        <a:t>stakeholders</a:t>
                      </a:r>
                      <a:r>
                        <a:rPr lang="en-US" sz="1100" spc="20" dirty="0">
                          <a:effectLst/>
                          <a:latin typeface="Calibri"/>
                          <a:ea typeface="Symbol"/>
                          <a:cs typeface="Times New Roman"/>
                        </a:rPr>
                        <a:t> </a:t>
                      </a:r>
                      <a:r>
                        <a:rPr lang="en-US" sz="1100" spc="-10" dirty="0">
                          <a:effectLst/>
                          <a:latin typeface="Calibri"/>
                          <a:ea typeface="Symbol"/>
                          <a:cs typeface="Times New Roman"/>
                        </a:rPr>
                        <a:t>meet</a:t>
                      </a:r>
                      <a:r>
                        <a:rPr lang="en-US" sz="1100" spc="30" dirty="0">
                          <a:effectLst/>
                          <a:latin typeface="Calibri"/>
                          <a:ea typeface="Symbol"/>
                          <a:cs typeface="Times New Roman"/>
                        </a:rPr>
                        <a:t> </a:t>
                      </a:r>
                      <a:r>
                        <a:rPr lang="en-US" sz="1100" spc="-10" dirty="0">
                          <a:effectLst/>
                          <a:latin typeface="Calibri"/>
                          <a:ea typeface="Symbol"/>
                          <a:cs typeface="Times New Roman"/>
                        </a:rPr>
                        <a:t>for</a:t>
                      </a:r>
                      <a:r>
                        <a:rPr lang="en-US" sz="1100" spc="15" dirty="0">
                          <a:effectLst/>
                          <a:latin typeface="Calibri"/>
                          <a:ea typeface="Symbol"/>
                          <a:cs typeface="Times New Roman"/>
                        </a:rPr>
                        <a:t> </a:t>
                      </a:r>
                      <a:r>
                        <a:rPr lang="en-US" sz="1100" spc="-10" dirty="0">
                          <a:effectLst/>
                          <a:latin typeface="Calibri"/>
                          <a:ea typeface="Symbol"/>
                          <a:cs typeface="Times New Roman"/>
                        </a:rPr>
                        <a:t>comprehensive</a:t>
                      </a:r>
                      <a:r>
                        <a:rPr lang="en-US" sz="1100" spc="310" dirty="0">
                          <a:effectLst/>
                          <a:latin typeface="Calibri"/>
                          <a:ea typeface="Symbol"/>
                          <a:cs typeface="Times New Roman"/>
                        </a:rPr>
                        <a:t> </a:t>
                      </a:r>
                      <a:r>
                        <a:rPr lang="en-US" sz="1100" spc="20" dirty="0">
                          <a:effectLst/>
                          <a:latin typeface="Calibri"/>
                          <a:ea typeface="Symbol"/>
                          <a:cs typeface="Times New Roman"/>
                        </a:rPr>
                        <a:t>p</a:t>
                      </a:r>
                      <a:r>
                        <a:rPr lang="en-US" sz="1100" spc="-50" dirty="0">
                          <a:effectLst/>
                          <a:latin typeface="Calibri"/>
                          <a:ea typeface="Symbol"/>
                          <a:cs typeface="Times New Roman"/>
                        </a:rPr>
                        <a:t>l</a:t>
                      </a:r>
                      <a:r>
                        <a:rPr lang="en-US" sz="1100" spc="15" dirty="0">
                          <a:effectLst/>
                          <a:latin typeface="Calibri"/>
                          <a:ea typeface="Symbol"/>
                          <a:cs typeface="Times New Roman"/>
                        </a:rPr>
                        <a:t>a</a:t>
                      </a:r>
                      <a:r>
                        <a:rPr lang="en-US" sz="1100" dirty="0">
                          <a:effectLst/>
                          <a:latin typeface="Calibri"/>
                          <a:ea typeface="Symbol"/>
                          <a:cs typeface="Times New Roman"/>
                        </a:rPr>
                        <a:t>nn</a:t>
                      </a:r>
                      <a:r>
                        <a:rPr lang="en-US" sz="1100" spc="-25" dirty="0">
                          <a:effectLst/>
                          <a:latin typeface="Calibri"/>
                          <a:ea typeface="Symbol"/>
                          <a:cs typeface="Times New Roman"/>
                        </a:rPr>
                        <a:t>i</a:t>
                      </a:r>
                      <a:r>
                        <a:rPr lang="en-US" sz="1100" dirty="0">
                          <a:effectLst/>
                          <a:latin typeface="Calibri"/>
                          <a:ea typeface="Symbol"/>
                          <a:cs typeface="Times New Roman"/>
                        </a:rPr>
                        <a:t>ng, </a:t>
                      </a:r>
                      <a:r>
                        <a:rPr lang="en-US" sz="1100" spc="-5" dirty="0">
                          <a:effectLst/>
                          <a:latin typeface="Calibri"/>
                          <a:ea typeface="Symbol"/>
                          <a:cs typeface="Times New Roman"/>
                        </a:rPr>
                        <a:t>review</a:t>
                      </a:r>
                      <a:r>
                        <a:rPr lang="en-US" sz="1100" dirty="0">
                          <a:effectLst/>
                          <a:latin typeface="Calibri"/>
                          <a:ea typeface="Symbol"/>
                          <a:cs typeface="Times New Roman"/>
                        </a:rPr>
                        <a:t> </a:t>
                      </a:r>
                      <a:r>
                        <a:rPr lang="en-US" sz="1100" spc="5" dirty="0">
                          <a:effectLst/>
                          <a:latin typeface="Calibri"/>
                          <a:ea typeface="Symbol"/>
                          <a:cs typeface="Times New Roman"/>
                        </a:rPr>
                        <a:t>QSA</a:t>
                      </a:r>
                      <a:r>
                        <a:rPr lang="en-US" sz="1100" spc="-20" dirty="0">
                          <a:effectLst/>
                          <a:latin typeface="Calibri"/>
                          <a:ea typeface="Symbol"/>
                          <a:cs typeface="Times New Roman"/>
                        </a:rPr>
                        <a:t> results, and </a:t>
                      </a:r>
                      <a:r>
                        <a:rPr lang="en-US" sz="1100" b="1" spc="-20" dirty="0">
                          <a:effectLst/>
                          <a:latin typeface="Calibri"/>
                          <a:ea typeface="Symbol"/>
                          <a:cs typeface="Times New Roman"/>
                        </a:rPr>
                        <a:t>update Program Logic Model</a:t>
                      </a:r>
                      <a:endParaRPr lang="en-US" sz="1100" dirty="0">
                        <a:effectLst/>
                        <a:latin typeface="Calibri"/>
                        <a:ea typeface="Symbol"/>
                        <a:cs typeface="Times New Roman"/>
                      </a:endParaRPr>
                    </a:p>
                    <a:p>
                      <a:pPr marL="342900" marR="0" lvl="0" indent="-342900">
                        <a:lnSpc>
                          <a:spcPts val="1465"/>
                        </a:lnSpc>
                        <a:spcBef>
                          <a:spcPts val="0"/>
                        </a:spcBef>
                        <a:spcAft>
                          <a:spcPts val="0"/>
                        </a:spcAft>
                        <a:buSzPts val="1200"/>
                        <a:buFont typeface="Symbol"/>
                        <a:buChar char=""/>
                        <a:tabLst>
                          <a:tab pos="753110" algn="l"/>
                        </a:tabLst>
                      </a:pPr>
                      <a:r>
                        <a:rPr lang="en-US" sz="1100" spc="-5" dirty="0">
                          <a:effectLst/>
                          <a:latin typeface="Calibri"/>
                          <a:ea typeface="Symbol"/>
                          <a:cs typeface="Times New Roman"/>
                        </a:rPr>
                        <a:t>Establish</a:t>
                      </a:r>
                      <a:r>
                        <a:rPr lang="en-US" sz="1100" spc="-20" dirty="0">
                          <a:effectLst/>
                          <a:latin typeface="Calibri"/>
                          <a:ea typeface="Symbol"/>
                          <a:cs typeface="Times New Roman"/>
                        </a:rPr>
                        <a:t> </a:t>
                      </a:r>
                      <a:r>
                        <a:rPr lang="en-US" sz="1100" dirty="0">
                          <a:effectLst/>
                          <a:latin typeface="Calibri"/>
                          <a:ea typeface="Symbol"/>
                          <a:cs typeface="Times New Roman"/>
                        </a:rPr>
                        <a:t>21</a:t>
                      </a:r>
                      <a:r>
                        <a:rPr lang="en-US" sz="1100" baseline="30000" dirty="0">
                          <a:effectLst/>
                          <a:latin typeface="Calibri"/>
                          <a:ea typeface="Symbol"/>
                          <a:cs typeface="Times New Roman"/>
                        </a:rPr>
                        <a:t>st</a:t>
                      </a:r>
                      <a:r>
                        <a:rPr lang="en-US" sz="1100" dirty="0">
                          <a:effectLst/>
                          <a:latin typeface="Calibri"/>
                          <a:ea typeface="Symbol"/>
                          <a:cs typeface="Times New Roman"/>
                        </a:rPr>
                        <a:t> </a:t>
                      </a:r>
                      <a:r>
                        <a:rPr lang="en-US" sz="1100" spc="-5" dirty="0">
                          <a:effectLst/>
                          <a:latin typeface="Calibri"/>
                          <a:ea typeface="Symbol"/>
                          <a:cs typeface="Times New Roman"/>
                        </a:rPr>
                        <a:t>CCLC</a:t>
                      </a:r>
                      <a:r>
                        <a:rPr lang="en-US" sz="1100" dirty="0">
                          <a:effectLst/>
                          <a:latin typeface="Calibri"/>
                          <a:ea typeface="Symbol"/>
                          <a:cs typeface="Times New Roman"/>
                        </a:rPr>
                        <a:t> </a:t>
                      </a:r>
                      <a:r>
                        <a:rPr lang="en-US" sz="1100" spc="-5" dirty="0">
                          <a:effectLst/>
                          <a:latin typeface="Calibri"/>
                          <a:ea typeface="Symbol"/>
                          <a:cs typeface="Times New Roman"/>
                        </a:rPr>
                        <a:t>Schedule</a:t>
                      </a:r>
                      <a:r>
                        <a:rPr lang="en-US" sz="1100" spc="30" dirty="0">
                          <a:effectLst/>
                          <a:latin typeface="Calibri"/>
                          <a:ea typeface="Symbol"/>
                          <a:cs typeface="Times New Roman"/>
                        </a:rPr>
                        <a:t> </a:t>
                      </a:r>
                      <a:r>
                        <a:rPr lang="en-US" sz="1100" spc="-10" dirty="0">
                          <a:effectLst/>
                          <a:latin typeface="Calibri"/>
                          <a:ea typeface="Symbol"/>
                          <a:cs typeface="Times New Roman"/>
                        </a:rPr>
                        <a:t>for</a:t>
                      </a:r>
                      <a:r>
                        <a:rPr lang="en-US" sz="1100" spc="15" dirty="0">
                          <a:effectLst/>
                          <a:latin typeface="Calibri"/>
                          <a:ea typeface="Symbol"/>
                          <a:cs typeface="Times New Roman"/>
                        </a:rPr>
                        <a:t> </a:t>
                      </a:r>
                      <a:r>
                        <a:rPr lang="en-US" sz="1100" spc="-10" dirty="0">
                          <a:effectLst/>
                          <a:latin typeface="Calibri"/>
                          <a:ea typeface="Symbol"/>
                          <a:cs typeface="Times New Roman"/>
                        </a:rPr>
                        <a:t>upcoming</a:t>
                      </a:r>
                      <a:r>
                        <a:rPr lang="en-US" sz="1100" spc="10" dirty="0">
                          <a:effectLst/>
                          <a:latin typeface="Calibri"/>
                          <a:ea typeface="Symbol"/>
                          <a:cs typeface="Times New Roman"/>
                        </a:rPr>
                        <a:t> </a:t>
                      </a:r>
                      <a:r>
                        <a:rPr lang="en-US" sz="1100" spc="-5" dirty="0">
                          <a:effectLst/>
                          <a:latin typeface="Calibri"/>
                          <a:ea typeface="Symbol"/>
                          <a:cs typeface="Times New Roman"/>
                        </a:rPr>
                        <a:t>school</a:t>
                      </a:r>
                      <a:r>
                        <a:rPr lang="en-US" sz="1100" spc="-20" dirty="0">
                          <a:effectLst/>
                          <a:latin typeface="Calibri"/>
                          <a:ea typeface="Symbol"/>
                          <a:cs typeface="Times New Roman"/>
                        </a:rPr>
                        <a:t> </a:t>
                      </a:r>
                      <a:r>
                        <a:rPr lang="en-US" sz="1100" spc="-5" dirty="0">
                          <a:effectLst/>
                          <a:latin typeface="Calibri"/>
                          <a:ea typeface="Symbol"/>
                          <a:cs typeface="Times New Roman"/>
                        </a:rPr>
                        <a:t>year</a:t>
                      </a:r>
                      <a:endParaRPr lang="en-US" sz="1100" dirty="0">
                        <a:effectLst/>
                        <a:latin typeface="Calibri"/>
                        <a:ea typeface="Symbol"/>
                        <a:cs typeface="Times New Roman"/>
                      </a:endParaRPr>
                    </a:p>
                    <a:p>
                      <a:pPr marL="342900" marR="0" lvl="0" indent="-342900">
                        <a:lnSpc>
                          <a:spcPts val="1465"/>
                        </a:lnSpc>
                        <a:spcBef>
                          <a:spcPts val="0"/>
                        </a:spcBef>
                        <a:spcAft>
                          <a:spcPts val="0"/>
                        </a:spcAft>
                        <a:buSzPts val="1200"/>
                        <a:buFont typeface="Symbol"/>
                        <a:buChar char=""/>
                        <a:tabLst>
                          <a:tab pos="753110" algn="l"/>
                        </a:tabLst>
                      </a:pPr>
                      <a:r>
                        <a:rPr lang="en-US" sz="1100" b="1" spc="-5" dirty="0">
                          <a:effectLst/>
                          <a:latin typeface="Calibri"/>
                          <a:ea typeface="Symbol"/>
                          <a:cs typeface="Times New Roman"/>
                        </a:rPr>
                        <a:t>Fall 2018 APR data must be entered by August 23, 2019</a:t>
                      </a:r>
                      <a:endParaRPr lang="en-US" sz="1100" dirty="0">
                        <a:effectLst/>
                        <a:latin typeface="Calibri"/>
                        <a:ea typeface="Symbol"/>
                        <a:cs typeface="Times New Roman"/>
                      </a:endParaRPr>
                    </a:p>
                    <a:p>
                      <a:pPr marL="752475" marR="0">
                        <a:lnSpc>
                          <a:spcPts val="1465"/>
                        </a:lnSpc>
                        <a:spcBef>
                          <a:spcPts val="0"/>
                        </a:spcBef>
                        <a:spcAft>
                          <a:spcPts val="0"/>
                        </a:spcAft>
                        <a:tabLst>
                          <a:tab pos="753110" algn="l"/>
                        </a:tabLst>
                      </a:pPr>
                      <a:r>
                        <a:rPr lang="en-US" sz="1100" dirty="0">
                          <a:effectLst/>
                          <a:latin typeface="Calibri"/>
                          <a:ea typeface="Times New Roman"/>
                          <a:cs typeface="Times New Roman"/>
                        </a:rPr>
                        <a:t> </a:t>
                      </a:r>
                      <a:endParaRPr lang="en-US" sz="1100" dirty="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1026535">
                <a:tc>
                  <a:txBody>
                    <a:bodyPr/>
                    <a:lstStyle/>
                    <a:p>
                      <a:pPr marL="0" marR="0" algn="ctr">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p>
                      <a:pPr marL="0" marR="0" algn="ctr">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p>
                      <a:pPr marL="0" marR="0" algn="ctr">
                        <a:spcBef>
                          <a:spcPts val="0"/>
                        </a:spcBef>
                        <a:spcAft>
                          <a:spcPts val="0"/>
                        </a:spcAft>
                      </a:pPr>
                      <a:r>
                        <a:rPr lang="en-US" sz="1100" b="1">
                          <a:effectLst/>
                          <a:latin typeface="Calibri"/>
                          <a:ea typeface="Times New Roman"/>
                          <a:cs typeface="Times New Roman"/>
                        </a:rPr>
                        <a:t> </a:t>
                      </a:r>
                      <a:endParaRPr lang="en-US" sz="1100">
                        <a:effectLst/>
                        <a:latin typeface="Calibri"/>
                        <a:ea typeface="Calibri"/>
                        <a:cs typeface="Times New Roman"/>
                      </a:endParaRPr>
                    </a:p>
                    <a:p>
                      <a:pPr marL="0" marR="0" algn="ctr">
                        <a:spcBef>
                          <a:spcPts val="0"/>
                        </a:spcBef>
                        <a:spcAft>
                          <a:spcPts val="0"/>
                        </a:spcAft>
                      </a:pPr>
                      <a:r>
                        <a:rPr lang="en-US" sz="1100" b="1">
                          <a:effectLst/>
                          <a:latin typeface="Calibri"/>
                          <a:ea typeface="Times New Roman"/>
                          <a:cs typeface="Times New Roman"/>
                        </a:rPr>
                        <a:t>September 2019</a:t>
                      </a:r>
                      <a:endParaRPr lang="en-US" sz="1100">
                        <a:effectLst/>
                        <a:latin typeface="Calibri"/>
                        <a:ea typeface="Calibri"/>
                        <a:cs typeface="Times New Roman"/>
                      </a:endParaRPr>
                    </a:p>
                  </a:txBody>
                  <a:tcPr marL="0" marR="0" marT="0" marB="0"/>
                </a:tc>
                <a:tc>
                  <a:txBody>
                    <a:bodyPr/>
                    <a:lstStyle/>
                    <a:p>
                      <a:pPr marL="342900" marR="384175" lvl="0" indent="-342900">
                        <a:lnSpc>
                          <a:spcPts val="1370"/>
                        </a:lnSpc>
                        <a:spcBef>
                          <a:spcPts val="75"/>
                        </a:spcBef>
                        <a:spcAft>
                          <a:spcPts val="0"/>
                        </a:spcAft>
                        <a:buSzPts val="1200"/>
                        <a:buFont typeface="Symbol"/>
                        <a:buChar char=""/>
                        <a:tabLst>
                          <a:tab pos="753110" algn="l"/>
                        </a:tabLst>
                      </a:pPr>
                      <a:r>
                        <a:rPr lang="en-US" sz="1100" spc="-5">
                          <a:effectLst/>
                          <a:latin typeface="Calibri"/>
                          <a:ea typeface="Symbol"/>
                          <a:cs typeface="Times New Roman"/>
                        </a:rPr>
                        <a:t>Spring 2019 APR reporting cycle (September 3-December 6, 2019)</a:t>
                      </a:r>
                      <a:endParaRPr lang="en-US" sz="1100">
                        <a:effectLst/>
                        <a:latin typeface="Calibri"/>
                        <a:ea typeface="Symbol"/>
                        <a:cs typeface="Times New Roman"/>
                      </a:endParaRPr>
                    </a:p>
                    <a:p>
                      <a:pPr marL="342900" marR="384175" lvl="0" indent="-342900">
                        <a:lnSpc>
                          <a:spcPts val="1370"/>
                        </a:lnSpc>
                        <a:spcBef>
                          <a:spcPts val="75"/>
                        </a:spcBef>
                        <a:spcAft>
                          <a:spcPts val="0"/>
                        </a:spcAft>
                        <a:buSzPts val="1200"/>
                        <a:buFont typeface="Symbol"/>
                        <a:buChar char=""/>
                        <a:tabLst>
                          <a:tab pos="753110" algn="l"/>
                        </a:tabLst>
                      </a:pPr>
                      <a:r>
                        <a:rPr lang="en-US" sz="1100" b="1" spc="-5">
                          <a:effectLst/>
                          <a:latin typeface="Calibri"/>
                          <a:ea typeface="Symbol"/>
                          <a:cs typeface="Times New Roman"/>
                        </a:rPr>
                        <a:t>FS-10 F sent to NYSED’S Grants Finance by September 30, 2019</a:t>
                      </a:r>
                      <a:endParaRPr lang="en-US" sz="1100">
                        <a:effectLst/>
                        <a:latin typeface="Calibri"/>
                        <a:ea typeface="Symbol"/>
                        <a:cs typeface="Times New Roman"/>
                      </a:endParaRPr>
                    </a:p>
                    <a:p>
                      <a:pPr marL="342900" marR="68580" lvl="0" indent="-342900">
                        <a:spcBef>
                          <a:spcPts val="0"/>
                        </a:spcBef>
                        <a:spcAft>
                          <a:spcPts val="0"/>
                        </a:spcAft>
                        <a:buSzPts val="1200"/>
                        <a:buFont typeface="Symbol"/>
                        <a:buChar char=""/>
                        <a:tabLst>
                          <a:tab pos="753110" algn="l"/>
                        </a:tabLst>
                      </a:pPr>
                      <a:r>
                        <a:rPr lang="en-US" sz="1100" b="1">
                          <a:effectLst/>
                          <a:latin typeface="Calibri"/>
                          <a:ea typeface="Symbol"/>
                          <a:cs typeface="Times New Roman"/>
                        </a:rPr>
                        <a:t>Annual</a:t>
                      </a:r>
                      <a:r>
                        <a:rPr lang="en-US" sz="1100" b="1" spc="-15">
                          <a:effectLst/>
                          <a:latin typeface="Calibri"/>
                          <a:ea typeface="Symbol"/>
                          <a:cs typeface="Times New Roman"/>
                        </a:rPr>
                        <a:t> </a:t>
                      </a:r>
                      <a:r>
                        <a:rPr lang="en-US" sz="1100" b="1" spc="-5">
                          <a:effectLst/>
                          <a:latin typeface="Calibri"/>
                          <a:ea typeface="Symbol"/>
                          <a:cs typeface="Times New Roman"/>
                        </a:rPr>
                        <a:t>Evaluation</a:t>
                      </a:r>
                      <a:r>
                        <a:rPr lang="en-US" sz="1100" b="1" spc="15">
                          <a:effectLst/>
                          <a:latin typeface="Calibri"/>
                          <a:ea typeface="Symbol"/>
                          <a:cs typeface="Times New Roman"/>
                        </a:rPr>
                        <a:t> </a:t>
                      </a:r>
                      <a:r>
                        <a:rPr lang="en-US" sz="1100" b="1" spc="-10">
                          <a:effectLst/>
                          <a:latin typeface="Calibri"/>
                          <a:ea typeface="Symbol"/>
                          <a:cs typeface="Times New Roman"/>
                        </a:rPr>
                        <a:t>Report</a:t>
                      </a:r>
                      <a:r>
                        <a:rPr lang="en-US" sz="1100" b="1" spc="30">
                          <a:effectLst/>
                          <a:latin typeface="Calibri"/>
                          <a:ea typeface="Symbol"/>
                          <a:cs typeface="Times New Roman"/>
                        </a:rPr>
                        <a:t> </a:t>
                      </a:r>
                      <a:r>
                        <a:rPr lang="en-US" sz="1100" b="1" spc="-5">
                          <a:effectLst/>
                          <a:latin typeface="Calibri"/>
                          <a:ea typeface="Symbol"/>
                          <a:cs typeface="Times New Roman"/>
                        </a:rPr>
                        <a:t>(AER),</a:t>
                      </a:r>
                      <a:r>
                        <a:rPr lang="en-US" sz="1100" b="1" spc="20">
                          <a:effectLst/>
                          <a:latin typeface="Calibri"/>
                          <a:ea typeface="Symbol"/>
                          <a:cs typeface="Times New Roman"/>
                        </a:rPr>
                        <a:t> </a:t>
                      </a:r>
                      <a:r>
                        <a:rPr lang="en-US" sz="1100" b="1">
                          <a:effectLst/>
                          <a:latin typeface="Calibri"/>
                          <a:ea typeface="Symbol"/>
                          <a:cs typeface="Times New Roman"/>
                        </a:rPr>
                        <a:t>Signed</a:t>
                      </a:r>
                      <a:r>
                        <a:rPr lang="en-US" sz="1100" b="1" spc="-10">
                          <a:effectLst/>
                          <a:latin typeface="Calibri"/>
                          <a:ea typeface="Symbol"/>
                          <a:cs typeface="Times New Roman"/>
                        </a:rPr>
                        <a:t> </a:t>
                      </a:r>
                      <a:r>
                        <a:rPr lang="en-US" sz="1100" b="1" spc="-5">
                          <a:effectLst/>
                          <a:latin typeface="Calibri"/>
                          <a:ea typeface="Symbol"/>
                          <a:cs typeface="Times New Roman"/>
                        </a:rPr>
                        <a:t>Verification</a:t>
                      </a:r>
                      <a:r>
                        <a:rPr lang="en-US" sz="1100" b="1" spc="15">
                          <a:effectLst/>
                          <a:latin typeface="Calibri"/>
                          <a:ea typeface="Symbol"/>
                          <a:cs typeface="Times New Roman"/>
                        </a:rPr>
                        <a:t> </a:t>
                      </a:r>
                      <a:r>
                        <a:rPr lang="en-US" sz="1100" b="1" spc="-15">
                          <a:effectLst/>
                          <a:latin typeface="Calibri"/>
                          <a:ea typeface="Symbol"/>
                          <a:cs typeface="Times New Roman"/>
                        </a:rPr>
                        <a:t>form,</a:t>
                      </a:r>
                      <a:r>
                        <a:rPr lang="en-US" sz="1100" b="1" spc="20">
                          <a:effectLst/>
                          <a:latin typeface="Calibri"/>
                          <a:ea typeface="Symbol"/>
                          <a:cs typeface="Times New Roman"/>
                        </a:rPr>
                        <a:t> </a:t>
                      </a:r>
                      <a:r>
                        <a:rPr lang="en-US" sz="1100" b="1">
                          <a:effectLst/>
                          <a:latin typeface="Calibri"/>
                          <a:ea typeface="Symbol"/>
                          <a:cs typeface="Times New Roman"/>
                        </a:rPr>
                        <a:t>and</a:t>
                      </a:r>
                      <a:r>
                        <a:rPr lang="en-US" sz="1100" b="1" spc="195">
                          <a:effectLst/>
                          <a:latin typeface="Calibri"/>
                          <a:ea typeface="Symbol"/>
                          <a:cs typeface="Times New Roman"/>
                        </a:rPr>
                        <a:t> </a:t>
                      </a:r>
                      <a:r>
                        <a:rPr lang="en-US" sz="1100" b="1" spc="-5">
                          <a:effectLst/>
                          <a:latin typeface="Calibri"/>
                          <a:ea typeface="Symbol"/>
                          <a:cs typeface="Times New Roman"/>
                        </a:rPr>
                        <a:t>AER</a:t>
                      </a:r>
                      <a:r>
                        <a:rPr lang="en-US" sz="1100" b="1" spc="5">
                          <a:effectLst/>
                          <a:latin typeface="Calibri"/>
                          <a:ea typeface="Symbol"/>
                          <a:cs typeface="Times New Roman"/>
                        </a:rPr>
                        <a:t> </a:t>
                      </a:r>
                      <a:r>
                        <a:rPr lang="en-US" sz="1100" b="1" spc="-5">
                          <a:effectLst/>
                          <a:latin typeface="Calibri"/>
                          <a:ea typeface="Symbol"/>
                          <a:cs typeface="Times New Roman"/>
                        </a:rPr>
                        <a:t>Checklist</a:t>
                      </a:r>
                      <a:r>
                        <a:rPr lang="en-US" sz="1100" b="1" spc="20">
                          <a:effectLst/>
                          <a:latin typeface="Calibri"/>
                          <a:ea typeface="Symbol"/>
                          <a:cs typeface="Times New Roman"/>
                        </a:rPr>
                        <a:t> </a:t>
                      </a:r>
                      <a:r>
                        <a:rPr lang="en-US" sz="1100" b="1" spc="-5">
                          <a:effectLst/>
                          <a:latin typeface="Calibri"/>
                          <a:ea typeface="Symbol"/>
                          <a:cs typeface="Times New Roman"/>
                        </a:rPr>
                        <a:t>should</a:t>
                      </a:r>
                      <a:r>
                        <a:rPr lang="en-US" sz="1100" b="1" spc="10">
                          <a:effectLst/>
                          <a:latin typeface="Calibri"/>
                          <a:ea typeface="Symbol"/>
                          <a:cs typeface="Times New Roman"/>
                        </a:rPr>
                        <a:t> </a:t>
                      </a:r>
                      <a:r>
                        <a:rPr lang="en-US" sz="1100" b="1">
                          <a:effectLst/>
                          <a:latin typeface="Calibri"/>
                          <a:ea typeface="Symbol"/>
                          <a:cs typeface="Times New Roman"/>
                        </a:rPr>
                        <a:t>be</a:t>
                      </a:r>
                      <a:r>
                        <a:rPr lang="en-US" sz="1100" b="1" spc="5">
                          <a:effectLst/>
                          <a:latin typeface="Calibri"/>
                          <a:ea typeface="Symbol"/>
                          <a:cs typeface="Times New Roman"/>
                        </a:rPr>
                        <a:t> </a:t>
                      </a:r>
                      <a:r>
                        <a:rPr lang="en-US" sz="1100" b="1" spc="-10">
                          <a:effectLst/>
                          <a:latin typeface="Calibri"/>
                          <a:ea typeface="Symbol"/>
                          <a:cs typeface="Times New Roman"/>
                        </a:rPr>
                        <a:t>sent</a:t>
                      </a:r>
                      <a:r>
                        <a:rPr lang="en-US" sz="1100" b="1" spc="35">
                          <a:effectLst/>
                          <a:latin typeface="Calibri"/>
                          <a:ea typeface="Symbol"/>
                          <a:cs typeface="Times New Roman"/>
                        </a:rPr>
                        <a:t> </a:t>
                      </a:r>
                      <a:r>
                        <a:rPr lang="en-US" sz="1100" b="1" spc="-20">
                          <a:effectLst/>
                          <a:latin typeface="Calibri"/>
                          <a:ea typeface="Symbol"/>
                          <a:cs typeface="Times New Roman"/>
                        </a:rPr>
                        <a:t>via</a:t>
                      </a:r>
                      <a:r>
                        <a:rPr lang="en-US" sz="1100" b="1" spc="5">
                          <a:effectLst/>
                          <a:latin typeface="Calibri"/>
                          <a:ea typeface="Symbol"/>
                          <a:cs typeface="Times New Roman"/>
                        </a:rPr>
                        <a:t> </a:t>
                      </a:r>
                      <a:r>
                        <a:rPr lang="en-US" sz="1100" b="1">
                          <a:effectLst/>
                          <a:latin typeface="Calibri"/>
                          <a:ea typeface="Symbol"/>
                          <a:cs typeface="Times New Roman"/>
                        </a:rPr>
                        <a:t>email</a:t>
                      </a:r>
                      <a:r>
                        <a:rPr lang="en-US" sz="1100" b="1" spc="-35">
                          <a:effectLst/>
                          <a:latin typeface="Calibri"/>
                          <a:ea typeface="Symbol"/>
                          <a:cs typeface="Times New Roman"/>
                        </a:rPr>
                        <a:t> </a:t>
                      </a:r>
                      <a:r>
                        <a:rPr lang="en-US" sz="1100" b="1" spc="10">
                          <a:effectLst/>
                          <a:latin typeface="Calibri"/>
                          <a:ea typeface="Symbol"/>
                          <a:cs typeface="Times New Roman"/>
                        </a:rPr>
                        <a:t>to</a:t>
                      </a:r>
                      <a:r>
                        <a:rPr lang="en-US" sz="1100" b="1" spc="55">
                          <a:effectLst/>
                          <a:latin typeface="Calibri"/>
                          <a:ea typeface="Symbol"/>
                          <a:cs typeface="Times New Roman"/>
                        </a:rPr>
                        <a:t> </a:t>
                      </a:r>
                      <a:r>
                        <a:rPr lang="en-US" sz="1100" b="1" spc="-10">
                          <a:effectLst/>
                          <a:latin typeface="Calibri"/>
                          <a:ea typeface="Symbol"/>
                          <a:cs typeface="Times New Roman"/>
                        </a:rPr>
                        <a:t>NYSED</a:t>
                      </a:r>
                      <a:r>
                        <a:rPr lang="en-US" sz="1100" b="1" spc="5">
                          <a:effectLst/>
                          <a:latin typeface="Calibri"/>
                          <a:ea typeface="Symbol"/>
                          <a:cs typeface="Times New Roman"/>
                        </a:rPr>
                        <a:t> </a:t>
                      </a:r>
                      <a:r>
                        <a:rPr lang="en-US" sz="1100" b="1" spc="-10">
                          <a:effectLst/>
                          <a:latin typeface="Calibri"/>
                          <a:ea typeface="Symbol"/>
                          <a:cs typeface="Times New Roman"/>
                        </a:rPr>
                        <a:t>and</a:t>
                      </a:r>
                      <a:r>
                        <a:rPr lang="en-US" sz="1100" b="1" spc="10">
                          <a:effectLst/>
                          <a:latin typeface="Calibri"/>
                          <a:ea typeface="Symbol"/>
                          <a:cs typeface="Times New Roman"/>
                        </a:rPr>
                        <a:t> </a:t>
                      </a:r>
                      <a:r>
                        <a:rPr lang="en-US" sz="1100" b="1" spc="-10">
                          <a:effectLst/>
                          <a:latin typeface="Calibri"/>
                          <a:ea typeface="Symbol"/>
                          <a:cs typeface="Times New Roman"/>
                        </a:rPr>
                        <a:t>MI</a:t>
                      </a:r>
                      <a:r>
                        <a:rPr lang="en-US" sz="1100" b="1" spc="20">
                          <a:effectLst/>
                          <a:latin typeface="Calibri"/>
                          <a:ea typeface="Symbol"/>
                          <a:cs typeface="Times New Roman"/>
                        </a:rPr>
                        <a:t> </a:t>
                      </a:r>
                      <a:r>
                        <a:rPr lang="en-US" sz="1100" b="1">
                          <a:effectLst/>
                          <a:latin typeface="Calibri"/>
                          <a:ea typeface="Symbol"/>
                          <a:cs typeface="Times New Roman"/>
                        </a:rPr>
                        <a:t>by</a:t>
                      </a:r>
                      <a:r>
                        <a:rPr lang="en-US" sz="1100" b="1" spc="105">
                          <a:effectLst/>
                          <a:latin typeface="Calibri"/>
                          <a:ea typeface="Symbol"/>
                          <a:cs typeface="Times New Roman"/>
                        </a:rPr>
                        <a:t> </a:t>
                      </a:r>
                      <a:r>
                        <a:rPr lang="en-US" sz="1100" b="1" spc="-5">
                          <a:effectLst/>
                          <a:latin typeface="Calibri"/>
                          <a:ea typeface="Symbol"/>
                          <a:cs typeface="Times New Roman"/>
                        </a:rPr>
                        <a:t>September</a:t>
                      </a:r>
                      <a:r>
                        <a:rPr lang="en-US" sz="1100" b="1" spc="-20">
                          <a:effectLst/>
                          <a:latin typeface="Calibri"/>
                          <a:ea typeface="Symbol"/>
                          <a:cs typeface="Times New Roman"/>
                        </a:rPr>
                        <a:t> </a:t>
                      </a:r>
                      <a:r>
                        <a:rPr lang="en-US" sz="1100" b="1">
                          <a:effectLst/>
                          <a:latin typeface="Calibri"/>
                          <a:ea typeface="Symbol"/>
                          <a:cs typeface="Times New Roman"/>
                        </a:rPr>
                        <a:t>30,</a:t>
                      </a:r>
                      <a:r>
                        <a:rPr lang="en-US" sz="1100" b="1" spc="20">
                          <a:effectLst/>
                          <a:latin typeface="Calibri"/>
                          <a:ea typeface="Symbol"/>
                          <a:cs typeface="Times New Roman"/>
                        </a:rPr>
                        <a:t> </a:t>
                      </a:r>
                      <a:r>
                        <a:rPr lang="en-US" sz="1100" b="1">
                          <a:effectLst/>
                          <a:latin typeface="Calibri"/>
                          <a:ea typeface="Symbol"/>
                          <a:cs typeface="Times New Roman"/>
                        </a:rPr>
                        <a:t>2019</a:t>
                      </a:r>
                      <a:endParaRPr lang="en-US" sz="1100">
                        <a:effectLst/>
                        <a:latin typeface="Calibri"/>
                        <a:ea typeface="Symbol"/>
                        <a:cs typeface="Times New Roman"/>
                      </a:endParaRPr>
                    </a:p>
                    <a:p>
                      <a:pPr marL="342900" marR="384175" lvl="0" indent="-342900">
                        <a:lnSpc>
                          <a:spcPts val="1370"/>
                        </a:lnSpc>
                        <a:spcBef>
                          <a:spcPts val="75"/>
                        </a:spcBef>
                        <a:spcAft>
                          <a:spcPts val="0"/>
                        </a:spcAft>
                        <a:buSzPts val="1200"/>
                        <a:buFont typeface="Symbol"/>
                        <a:buChar char=""/>
                        <a:tabLst>
                          <a:tab pos="753110" algn="l"/>
                        </a:tabLst>
                      </a:pPr>
                      <a:r>
                        <a:rPr lang="en-US" sz="1100" spc="-5">
                          <a:effectLst/>
                          <a:latin typeface="Calibri"/>
                          <a:ea typeface="Symbol"/>
                          <a:cs typeface="Times New Roman"/>
                        </a:rPr>
                        <a:t>Fall</a:t>
                      </a:r>
                      <a:r>
                        <a:rPr lang="en-US" sz="1100" spc="-35">
                          <a:effectLst/>
                          <a:latin typeface="Calibri"/>
                          <a:ea typeface="Symbol"/>
                          <a:cs typeface="Times New Roman"/>
                        </a:rPr>
                        <a:t> </a:t>
                      </a:r>
                      <a:r>
                        <a:rPr lang="en-US" sz="1100" spc="5">
                          <a:effectLst/>
                          <a:latin typeface="Calibri"/>
                          <a:ea typeface="Symbol"/>
                          <a:cs typeface="Times New Roman"/>
                        </a:rPr>
                        <a:t>program</a:t>
                      </a:r>
                      <a:r>
                        <a:rPr lang="en-US" sz="1100" spc="-35">
                          <a:effectLst/>
                          <a:latin typeface="Calibri"/>
                          <a:ea typeface="Symbol"/>
                          <a:cs typeface="Times New Roman"/>
                        </a:rPr>
                        <a:t> </a:t>
                      </a:r>
                      <a:r>
                        <a:rPr lang="en-US" sz="1100">
                          <a:effectLst/>
                          <a:latin typeface="Calibri"/>
                          <a:ea typeface="Symbol"/>
                          <a:cs typeface="Times New Roman"/>
                        </a:rPr>
                        <a:t>start-up</a:t>
                      </a:r>
                    </a:p>
                  </a:txBody>
                  <a:tcPr marL="0" marR="0" marT="0" marB="0"/>
                </a:tc>
                <a:extLst>
                  <a:ext uri="{0D108BD9-81ED-4DB2-BD59-A6C34878D82A}">
                    <a16:rowId xmlns:a16="http://schemas.microsoft.com/office/drawing/2014/main" val="10002"/>
                  </a:ext>
                </a:extLst>
              </a:tr>
              <a:tr h="826731">
                <a:tc>
                  <a:txBody>
                    <a:bodyPr/>
                    <a:lstStyle/>
                    <a:p>
                      <a:pPr marL="0" marR="0" algn="ctr">
                        <a:spcBef>
                          <a:spcPts val="0"/>
                        </a:spcBef>
                        <a:spcAft>
                          <a:spcPts val="0"/>
                        </a:spcAft>
                      </a:pPr>
                      <a:r>
                        <a:rPr lang="en-US" sz="1100" dirty="0">
                          <a:solidFill>
                            <a:schemeClr val="bg1"/>
                          </a:solidFill>
                          <a:effectLst/>
                          <a:latin typeface="Calibri"/>
                          <a:ea typeface="Times New Roman"/>
                          <a:cs typeface="Times New Roman"/>
                        </a:rPr>
                        <a:t> </a:t>
                      </a:r>
                      <a:endParaRPr lang="en-US" sz="1100" dirty="0">
                        <a:solidFill>
                          <a:schemeClr val="bg1"/>
                        </a:solidFill>
                        <a:effectLst/>
                        <a:latin typeface="Calibri"/>
                        <a:ea typeface="Calibri"/>
                        <a:cs typeface="Times New Roman"/>
                      </a:endParaRPr>
                    </a:p>
                    <a:p>
                      <a:pPr marL="0" marR="0" algn="ctr">
                        <a:spcBef>
                          <a:spcPts val="0"/>
                        </a:spcBef>
                        <a:spcAft>
                          <a:spcPts val="0"/>
                        </a:spcAft>
                      </a:pPr>
                      <a:r>
                        <a:rPr lang="en-US" sz="1100" b="1" dirty="0">
                          <a:solidFill>
                            <a:schemeClr val="bg1"/>
                          </a:solidFill>
                          <a:effectLst/>
                          <a:latin typeface="Calibri"/>
                          <a:ea typeface="Times New Roman"/>
                          <a:cs typeface="Times New Roman"/>
                        </a:rPr>
                        <a:t>October 2019</a:t>
                      </a:r>
                      <a:endParaRPr lang="en-US" sz="1100" dirty="0">
                        <a:solidFill>
                          <a:schemeClr val="bg1"/>
                        </a:solidFill>
                        <a:effectLst/>
                        <a:latin typeface="Calibri"/>
                        <a:ea typeface="Calibri"/>
                        <a:cs typeface="Times New Roman"/>
                      </a:endParaRPr>
                    </a:p>
                  </a:txBody>
                  <a:tcPr marL="0" marR="0" marT="0" marB="0"/>
                </a:tc>
                <a:tc>
                  <a:txBody>
                    <a:bodyPr/>
                    <a:lstStyle/>
                    <a:p>
                      <a:pPr marL="342900" marR="384175" lvl="0" indent="-342900">
                        <a:lnSpc>
                          <a:spcPts val="1370"/>
                        </a:lnSpc>
                        <a:spcBef>
                          <a:spcPts val="75"/>
                        </a:spcBef>
                        <a:spcAft>
                          <a:spcPts val="0"/>
                        </a:spcAft>
                        <a:buSzPts val="1200"/>
                        <a:buFont typeface="Symbol"/>
                        <a:buChar char=""/>
                        <a:tabLst>
                          <a:tab pos="753110" algn="l"/>
                        </a:tabLst>
                      </a:pPr>
                      <a:r>
                        <a:rPr lang="en-US" sz="1100" u="sng" spc="-5" dirty="0">
                          <a:solidFill>
                            <a:schemeClr val="bg1"/>
                          </a:solidFill>
                          <a:effectLst/>
                          <a:latin typeface="Calibri"/>
                          <a:ea typeface="Symbol"/>
                          <a:cs typeface="Times New Roman"/>
                          <a:hlinkClick r:id="rId3">
                            <a:extLst>
                              <a:ext uri="{A12FA001-AC4F-418D-AE19-62706E023703}">
                                <ahyp:hlinkClr xmlns:ahyp="http://schemas.microsoft.com/office/drawing/2018/hyperlinkcolor" val="tx"/>
                              </a:ext>
                            </a:extLst>
                          </a:hlinkClick>
                        </a:rPr>
                        <a:t>Lights on Afterschool Initiative</a:t>
                      </a:r>
                      <a:r>
                        <a:rPr lang="en-US" sz="1100" spc="-5" dirty="0">
                          <a:solidFill>
                            <a:schemeClr val="bg1"/>
                          </a:solidFill>
                          <a:effectLst/>
                          <a:latin typeface="Calibri"/>
                          <a:ea typeface="Symbol"/>
                          <a:cs typeface="Times New Roman"/>
                        </a:rPr>
                        <a:t>- October 24, 2019</a:t>
                      </a:r>
                      <a:endParaRPr lang="en-US" sz="1100" dirty="0">
                        <a:solidFill>
                          <a:schemeClr val="bg1"/>
                        </a:solidFill>
                        <a:effectLst/>
                        <a:latin typeface="Calibri"/>
                        <a:ea typeface="Symbol"/>
                        <a:cs typeface="Times New Roman"/>
                      </a:endParaRPr>
                    </a:p>
                    <a:p>
                      <a:pPr marL="342900" marR="384175" lvl="0" indent="-342900">
                        <a:lnSpc>
                          <a:spcPts val="1370"/>
                        </a:lnSpc>
                        <a:spcBef>
                          <a:spcPts val="75"/>
                        </a:spcBef>
                        <a:spcAft>
                          <a:spcPts val="0"/>
                        </a:spcAft>
                        <a:buSzPts val="1200"/>
                        <a:buFont typeface="Symbol"/>
                        <a:buChar char=""/>
                        <a:tabLst>
                          <a:tab pos="753110" algn="l"/>
                        </a:tabLst>
                      </a:pPr>
                      <a:r>
                        <a:rPr lang="en-US" sz="1100" spc="-5" dirty="0">
                          <a:solidFill>
                            <a:schemeClr val="bg1"/>
                          </a:solidFill>
                          <a:effectLst/>
                          <a:latin typeface="Calibri"/>
                          <a:ea typeface="Symbol"/>
                          <a:cs typeface="Times New Roman"/>
                        </a:rPr>
                        <a:t>New York City Fall conference TBD</a:t>
                      </a:r>
                      <a:endParaRPr lang="en-US" sz="1100" dirty="0">
                        <a:solidFill>
                          <a:schemeClr val="bg1"/>
                        </a:solidFill>
                        <a:effectLst/>
                        <a:latin typeface="Calibri"/>
                        <a:ea typeface="Symbol"/>
                        <a:cs typeface="Times New Roman"/>
                      </a:endParaRPr>
                    </a:p>
                    <a:p>
                      <a:pPr marL="523875" marR="384175">
                        <a:lnSpc>
                          <a:spcPts val="1370"/>
                        </a:lnSpc>
                        <a:spcBef>
                          <a:spcPts val="75"/>
                        </a:spcBef>
                        <a:spcAft>
                          <a:spcPts val="0"/>
                        </a:spcAft>
                        <a:tabLst>
                          <a:tab pos="753110" algn="l"/>
                        </a:tabLst>
                      </a:pPr>
                      <a:r>
                        <a:rPr lang="en-US" sz="1100" spc="-5" dirty="0">
                          <a:solidFill>
                            <a:schemeClr val="bg1"/>
                          </a:solidFill>
                          <a:effectLst/>
                          <a:latin typeface="Calibri"/>
                          <a:ea typeface="Calibri"/>
                          <a:cs typeface="Times New Roman"/>
                        </a:rPr>
                        <a:t> </a:t>
                      </a:r>
                      <a:endParaRPr lang="en-US" sz="1100" dirty="0">
                        <a:solidFill>
                          <a:schemeClr val="bg1"/>
                        </a:solidFill>
                        <a:effectLst/>
                        <a:latin typeface="Calibri"/>
                        <a:ea typeface="Calibri"/>
                        <a:cs typeface="Times New Roman"/>
                      </a:endParaRPr>
                    </a:p>
                    <a:p>
                      <a:pPr marL="752475" marR="384175">
                        <a:lnSpc>
                          <a:spcPts val="1370"/>
                        </a:lnSpc>
                        <a:spcBef>
                          <a:spcPts val="75"/>
                        </a:spcBef>
                        <a:spcAft>
                          <a:spcPts val="0"/>
                        </a:spcAft>
                        <a:tabLst>
                          <a:tab pos="753110" algn="l"/>
                        </a:tabLst>
                      </a:pPr>
                      <a:r>
                        <a:rPr lang="en-US" sz="1100" spc="-5" dirty="0">
                          <a:solidFill>
                            <a:schemeClr val="bg1"/>
                          </a:solidFill>
                          <a:effectLst/>
                          <a:latin typeface="Calibri"/>
                          <a:ea typeface="Calibri"/>
                          <a:cs typeface="Times New Roman"/>
                        </a:rPr>
                        <a:t> </a:t>
                      </a:r>
                      <a:endParaRPr lang="en-US" sz="1100" dirty="0">
                        <a:solidFill>
                          <a:schemeClr val="bg1"/>
                        </a:solidFill>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1041969">
                <a:tc>
                  <a:txBody>
                    <a:bodyPr/>
                    <a:lstStyle/>
                    <a:p>
                      <a:pPr marL="0" marR="0" algn="ctr">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p>
                      <a:pPr marL="0" marR="0" algn="ctr">
                        <a:spcBef>
                          <a:spcPts val="0"/>
                        </a:spcBef>
                        <a:spcAft>
                          <a:spcPts val="0"/>
                        </a:spcAft>
                      </a:pPr>
                      <a:r>
                        <a:rPr lang="en-US" sz="1100" b="1">
                          <a:effectLst/>
                          <a:latin typeface="Calibri"/>
                          <a:ea typeface="Times New Roman"/>
                          <a:cs typeface="Times New Roman"/>
                        </a:rPr>
                        <a:t>November 2019</a:t>
                      </a:r>
                      <a:endParaRPr lang="en-US" sz="1100">
                        <a:effectLst/>
                        <a:latin typeface="Calibri"/>
                        <a:ea typeface="Calibri"/>
                        <a:cs typeface="Times New Roman"/>
                      </a:endParaRPr>
                    </a:p>
                  </a:txBody>
                  <a:tcPr marL="0" marR="0" marT="0" marB="0"/>
                </a:tc>
                <a:tc>
                  <a:txBody>
                    <a:bodyPr/>
                    <a:lstStyle/>
                    <a:p>
                      <a:pPr marL="342900" marR="0" lvl="0" indent="-342900">
                        <a:lnSpc>
                          <a:spcPts val="1430"/>
                        </a:lnSpc>
                        <a:spcBef>
                          <a:spcPts val="0"/>
                        </a:spcBef>
                        <a:spcAft>
                          <a:spcPts val="0"/>
                        </a:spcAft>
                        <a:buSzPts val="1200"/>
                        <a:buFont typeface="Symbol"/>
                        <a:buChar char=""/>
                        <a:tabLst>
                          <a:tab pos="753110" algn="l"/>
                        </a:tabLst>
                      </a:pPr>
                      <a:r>
                        <a:rPr lang="en-US" sz="1100">
                          <a:effectLst/>
                          <a:latin typeface="Calibri"/>
                          <a:ea typeface="Symbol"/>
                          <a:cs typeface="Times New Roman"/>
                        </a:rPr>
                        <a:t>2</a:t>
                      </a:r>
                      <a:r>
                        <a:rPr lang="en-US" sz="1100" baseline="30000">
                          <a:effectLst/>
                          <a:latin typeface="Calibri"/>
                          <a:ea typeface="Symbol"/>
                          <a:cs typeface="Times New Roman"/>
                        </a:rPr>
                        <a:t>nd</a:t>
                      </a:r>
                      <a:r>
                        <a:rPr lang="en-US" sz="1100">
                          <a:effectLst/>
                          <a:latin typeface="Calibri"/>
                          <a:ea typeface="Symbol"/>
                          <a:cs typeface="Times New Roman"/>
                        </a:rPr>
                        <a:t> Advisory</a:t>
                      </a:r>
                      <a:r>
                        <a:rPr lang="en-US" sz="1100" spc="-35">
                          <a:effectLst/>
                          <a:latin typeface="Calibri"/>
                          <a:ea typeface="Symbol"/>
                          <a:cs typeface="Times New Roman"/>
                        </a:rPr>
                        <a:t> </a:t>
                      </a:r>
                      <a:r>
                        <a:rPr lang="en-US" sz="1100">
                          <a:effectLst/>
                          <a:latin typeface="Calibri"/>
                          <a:ea typeface="Symbol"/>
                          <a:cs typeface="Times New Roman"/>
                        </a:rPr>
                        <a:t>Board</a:t>
                      </a:r>
                      <a:r>
                        <a:rPr lang="en-US" sz="1100" spc="10">
                          <a:effectLst/>
                          <a:latin typeface="Calibri"/>
                          <a:ea typeface="Symbol"/>
                          <a:cs typeface="Times New Roman"/>
                        </a:rPr>
                        <a:t> </a:t>
                      </a:r>
                      <a:r>
                        <a:rPr lang="en-US" sz="1100" spc="-10">
                          <a:effectLst/>
                          <a:latin typeface="Calibri"/>
                          <a:ea typeface="Symbol"/>
                          <a:cs typeface="Times New Roman"/>
                        </a:rPr>
                        <a:t>Meeting and (suggested) 1</a:t>
                      </a:r>
                      <a:r>
                        <a:rPr lang="en-US" sz="1100" spc="-10" baseline="30000">
                          <a:effectLst/>
                          <a:latin typeface="Calibri"/>
                          <a:ea typeface="Symbol"/>
                          <a:cs typeface="Times New Roman"/>
                        </a:rPr>
                        <a:t>st</a:t>
                      </a:r>
                      <a:r>
                        <a:rPr lang="en-US" sz="1100" spc="-10">
                          <a:effectLst/>
                          <a:latin typeface="Calibri"/>
                          <a:ea typeface="Symbol"/>
                          <a:cs typeface="Times New Roman"/>
                        </a:rPr>
                        <a:t> administration of QSA</a:t>
                      </a:r>
                      <a:endParaRPr lang="en-US" sz="1100">
                        <a:effectLst/>
                        <a:latin typeface="Calibri"/>
                        <a:ea typeface="Symbol"/>
                        <a:cs typeface="Times New Roman"/>
                      </a:endParaRPr>
                    </a:p>
                    <a:p>
                      <a:pPr marL="342900" marR="0" lvl="0" indent="-342900">
                        <a:lnSpc>
                          <a:spcPts val="1465"/>
                        </a:lnSpc>
                        <a:spcBef>
                          <a:spcPts val="0"/>
                        </a:spcBef>
                        <a:spcAft>
                          <a:spcPts val="0"/>
                        </a:spcAft>
                        <a:buSzPts val="1200"/>
                        <a:buFont typeface="Symbol"/>
                        <a:buChar char=""/>
                        <a:tabLst>
                          <a:tab pos="753110" algn="l"/>
                        </a:tabLst>
                      </a:pPr>
                      <a:r>
                        <a:rPr lang="en-US" sz="1100" spc="-5">
                          <a:effectLst/>
                          <a:latin typeface="Calibri"/>
                          <a:ea typeface="Symbol"/>
                          <a:cs typeface="Times New Roman"/>
                        </a:rPr>
                        <a:t>Budget</a:t>
                      </a:r>
                      <a:r>
                        <a:rPr lang="en-US" sz="1100" spc="35">
                          <a:effectLst/>
                          <a:latin typeface="Calibri"/>
                          <a:ea typeface="Symbol"/>
                          <a:cs typeface="Times New Roman"/>
                        </a:rPr>
                        <a:t> </a:t>
                      </a:r>
                      <a:r>
                        <a:rPr lang="en-US" sz="1100" spc="-5">
                          <a:effectLst/>
                          <a:latin typeface="Calibri"/>
                          <a:ea typeface="Symbol"/>
                          <a:cs typeface="Times New Roman"/>
                        </a:rPr>
                        <a:t>Review;</a:t>
                      </a:r>
                      <a:r>
                        <a:rPr lang="en-US" sz="1100" spc="-15">
                          <a:effectLst/>
                          <a:latin typeface="Calibri"/>
                          <a:ea typeface="Symbol"/>
                          <a:cs typeface="Times New Roman"/>
                        </a:rPr>
                        <a:t> </a:t>
                      </a:r>
                      <a:r>
                        <a:rPr lang="en-US" sz="1100" spc="-10">
                          <a:effectLst/>
                          <a:latin typeface="Calibri"/>
                          <a:ea typeface="Symbol"/>
                          <a:cs typeface="Times New Roman"/>
                        </a:rPr>
                        <a:t>submit</a:t>
                      </a:r>
                      <a:r>
                        <a:rPr lang="en-US" sz="1100" spc="40">
                          <a:effectLst/>
                          <a:latin typeface="Calibri"/>
                          <a:ea typeface="Symbol"/>
                          <a:cs typeface="Times New Roman"/>
                        </a:rPr>
                        <a:t> </a:t>
                      </a:r>
                      <a:r>
                        <a:rPr lang="en-US" sz="1100" spc="-5">
                          <a:effectLst/>
                          <a:latin typeface="Calibri"/>
                          <a:ea typeface="Symbol"/>
                          <a:cs typeface="Times New Roman"/>
                        </a:rPr>
                        <a:t>Budget</a:t>
                      </a:r>
                      <a:r>
                        <a:rPr lang="en-US" sz="1100" spc="35">
                          <a:effectLst/>
                          <a:latin typeface="Calibri"/>
                          <a:ea typeface="Symbol"/>
                          <a:cs typeface="Times New Roman"/>
                        </a:rPr>
                        <a:t> </a:t>
                      </a:r>
                      <a:r>
                        <a:rPr lang="en-US" sz="1100" spc="-10">
                          <a:effectLst/>
                          <a:latin typeface="Calibri"/>
                          <a:ea typeface="Symbol"/>
                          <a:cs typeface="Times New Roman"/>
                        </a:rPr>
                        <a:t>amendment</a:t>
                      </a:r>
                      <a:r>
                        <a:rPr lang="en-US" sz="1100" spc="35">
                          <a:effectLst/>
                          <a:latin typeface="Calibri"/>
                          <a:ea typeface="Symbol"/>
                          <a:cs typeface="Times New Roman"/>
                        </a:rPr>
                        <a:t> </a:t>
                      </a:r>
                      <a:r>
                        <a:rPr lang="en-US" sz="1100" spc="-15">
                          <a:effectLst/>
                          <a:latin typeface="Calibri"/>
                          <a:ea typeface="Symbol"/>
                          <a:cs typeface="Times New Roman"/>
                        </a:rPr>
                        <a:t>if</a:t>
                      </a:r>
                      <a:r>
                        <a:rPr lang="en-US" sz="1100" spc="-5">
                          <a:effectLst/>
                          <a:latin typeface="Calibri"/>
                          <a:ea typeface="Symbol"/>
                          <a:cs typeface="Times New Roman"/>
                        </a:rPr>
                        <a:t> </a:t>
                      </a:r>
                      <a:r>
                        <a:rPr lang="en-US" sz="1100">
                          <a:effectLst/>
                          <a:latin typeface="Calibri"/>
                          <a:ea typeface="Symbol"/>
                          <a:cs typeface="Times New Roman"/>
                        </a:rPr>
                        <a:t>needed</a:t>
                      </a:r>
                    </a:p>
                    <a:p>
                      <a:pPr marL="342900" marR="0" lvl="0" indent="-342900">
                        <a:lnSpc>
                          <a:spcPts val="1465"/>
                        </a:lnSpc>
                        <a:spcBef>
                          <a:spcPts val="15"/>
                        </a:spcBef>
                        <a:spcAft>
                          <a:spcPts val="0"/>
                        </a:spcAft>
                        <a:buSzPts val="1200"/>
                        <a:buFont typeface="Symbol"/>
                        <a:buChar char=""/>
                        <a:tabLst>
                          <a:tab pos="753110" algn="l"/>
                        </a:tabLst>
                      </a:pPr>
                      <a:r>
                        <a:rPr lang="en-US" sz="1100">
                          <a:effectLst/>
                          <a:latin typeface="Calibri"/>
                          <a:ea typeface="Symbol"/>
                          <a:cs typeface="Times New Roman"/>
                        </a:rPr>
                        <a:t>Program</a:t>
                      </a:r>
                      <a:r>
                        <a:rPr lang="en-US" sz="1100" spc="-35">
                          <a:effectLst/>
                          <a:latin typeface="Calibri"/>
                          <a:ea typeface="Symbol"/>
                          <a:cs typeface="Times New Roman"/>
                        </a:rPr>
                        <a:t> </a:t>
                      </a:r>
                      <a:r>
                        <a:rPr lang="en-US" sz="1100">
                          <a:effectLst/>
                          <a:latin typeface="Calibri"/>
                          <a:ea typeface="Symbol"/>
                          <a:cs typeface="Times New Roman"/>
                        </a:rPr>
                        <a:t>Evaluator</a:t>
                      </a:r>
                      <a:r>
                        <a:rPr lang="en-US" sz="1100" spc="-5">
                          <a:effectLst/>
                          <a:latin typeface="Calibri"/>
                          <a:ea typeface="Symbol"/>
                          <a:cs typeface="Times New Roman"/>
                        </a:rPr>
                        <a:t> site</a:t>
                      </a:r>
                      <a:r>
                        <a:rPr lang="en-US" sz="1100" spc="5">
                          <a:effectLst/>
                          <a:latin typeface="Calibri"/>
                          <a:ea typeface="Symbol"/>
                          <a:cs typeface="Times New Roman"/>
                        </a:rPr>
                        <a:t> </a:t>
                      </a:r>
                      <a:r>
                        <a:rPr lang="en-US" sz="1100" spc="-15">
                          <a:effectLst/>
                          <a:latin typeface="Calibri"/>
                          <a:ea typeface="Symbol"/>
                          <a:cs typeface="Times New Roman"/>
                        </a:rPr>
                        <a:t>visit</a:t>
                      </a:r>
                      <a:endParaRPr lang="en-US" sz="1100">
                        <a:effectLst/>
                        <a:latin typeface="Calibri"/>
                        <a:ea typeface="Symbol"/>
                        <a:cs typeface="Times New Roman"/>
                      </a:endParaRPr>
                    </a:p>
                    <a:p>
                      <a:pPr marL="342900" marR="0" lvl="0" indent="-342900">
                        <a:lnSpc>
                          <a:spcPts val="1465"/>
                        </a:lnSpc>
                        <a:spcBef>
                          <a:spcPts val="15"/>
                        </a:spcBef>
                        <a:spcAft>
                          <a:spcPts val="0"/>
                        </a:spcAft>
                        <a:buSzPts val="1200"/>
                        <a:buFont typeface="Symbol"/>
                        <a:buChar char=""/>
                        <a:tabLst>
                          <a:tab pos="753110" algn="l"/>
                        </a:tabLst>
                      </a:pPr>
                      <a:r>
                        <a:rPr lang="en-US" sz="1100">
                          <a:effectLst/>
                          <a:latin typeface="Calibri"/>
                          <a:ea typeface="Times New Roman"/>
                          <a:cs typeface="Times New Roman"/>
                        </a:rPr>
                        <a:t>Rest of State Fall Conference TBD</a:t>
                      </a:r>
                      <a:endParaRPr lang="en-US" sz="1100">
                        <a:effectLst/>
                        <a:latin typeface="Calibri"/>
                        <a:ea typeface="Symbol"/>
                        <a:cs typeface="Times New Roman"/>
                      </a:endParaRPr>
                    </a:p>
                    <a:p>
                      <a:pPr marL="752475" marR="384175">
                        <a:lnSpc>
                          <a:spcPts val="1370"/>
                        </a:lnSpc>
                        <a:spcBef>
                          <a:spcPts val="75"/>
                        </a:spcBef>
                        <a:spcAft>
                          <a:spcPts val="0"/>
                        </a:spcAft>
                        <a:tabLst>
                          <a:tab pos="753110" algn="l"/>
                        </a:tabLst>
                      </a:pPr>
                      <a:r>
                        <a:rPr lang="en-US" sz="1100" spc="-5">
                          <a:effectLst/>
                          <a:latin typeface="Calibri"/>
                          <a:ea typeface="Calibri"/>
                          <a:cs typeface="Times New Roman"/>
                        </a:rPr>
                        <a:t> </a:t>
                      </a:r>
                      <a:endParaRPr lang="en-US" sz="1100">
                        <a:effectLst/>
                        <a:latin typeface="Calibri"/>
                        <a:ea typeface="Calibri"/>
                        <a:cs typeface="Times New Roman"/>
                      </a:endParaRPr>
                    </a:p>
                  </a:txBody>
                  <a:tcPr marL="0" marR="0" marT="0" marB="0"/>
                </a:tc>
                <a:extLst>
                  <a:ext uri="{0D108BD9-81ED-4DB2-BD59-A6C34878D82A}">
                    <a16:rowId xmlns:a16="http://schemas.microsoft.com/office/drawing/2014/main" val="10004"/>
                  </a:ext>
                </a:extLst>
              </a:tr>
              <a:tr h="582794">
                <a:tc>
                  <a:txBody>
                    <a:bodyPr/>
                    <a:lstStyle/>
                    <a:p>
                      <a:pPr marL="0" marR="0" algn="ctr">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p>
                      <a:pPr marL="0" marR="0" algn="ctr">
                        <a:spcBef>
                          <a:spcPts val="0"/>
                        </a:spcBef>
                        <a:spcAft>
                          <a:spcPts val="0"/>
                        </a:spcAft>
                      </a:pPr>
                      <a:r>
                        <a:rPr lang="en-US" sz="1100" b="1">
                          <a:effectLst/>
                          <a:latin typeface="Calibri"/>
                          <a:ea typeface="Times New Roman"/>
                          <a:cs typeface="Times New Roman"/>
                        </a:rPr>
                        <a:t>December 2019</a:t>
                      </a:r>
                      <a:endParaRPr lang="en-US" sz="1100">
                        <a:effectLst/>
                        <a:latin typeface="Calibri"/>
                        <a:ea typeface="Calibri"/>
                        <a:cs typeface="Times New Roman"/>
                      </a:endParaRPr>
                    </a:p>
                  </a:txBody>
                  <a:tcPr marL="0" marR="0" marT="0" marB="0"/>
                </a:tc>
                <a:tc>
                  <a:txBody>
                    <a:bodyPr/>
                    <a:lstStyle/>
                    <a:p>
                      <a:pPr marL="342900" marR="0" lvl="0" indent="-342900">
                        <a:lnSpc>
                          <a:spcPts val="1430"/>
                        </a:lnSpc>
                        <a:spcBef>
                          <a:spcPts val="0"/>
                        </a:spcBef>
                        <a:spcAft>
                          <a:spcPts val="0"/>
                        </a:spcAft>
                        <a:buSzPts val="1200"/>
                        <a:buFont typeface="Symbol"/>
                        <a:buChar char=""/>
                        <a:tabLst>
                          <a:tab pos="753110" algn="l"/>
                        </a:tabLst>
                      </a:pPr>
                      <a:r>
                        <a:rPr lang="en-US" sz="1100" b="1" dirty="0">
                          <a:effectLst/>
                          <a:latin typeface="Calibri"/>
                          <a:ea typeface="Symbol"/>
                          <a:cs typeface="Times New Roman"/>
                        </a:rPr>
                        <a:t>Spring 2019 APR data must be entered by December 6, 2019</a:t>
                      </a:r>
                      <a:endParaRPr lang="en-US" sz="1100" dirty="0">
                        <a:effectLst/>
                        <a:latin typeface="Calibri"/>
                        <a:ea typeface="Symbol"/>
                        <a:cs typeface="Times New Roman"/>
                      </a:endParaRPr>
                    </a:p>
                    <a:p>
                      <a:pPr marL="342900" marR="0" lvl="0" indent="-342900">
                        <a:lnSpc>
                          <a:spcPts val="1430"/>
                        </a:lnSpc>
                        <a:spcBef>
                          <a:spcPts val="0"/>
                        </a:spcBef>
                        <a:spcAft>
                          <a:spcPts val="0"/>
                        </a:spcAft>
                        <a:buSzPts val="1200"/>
                        <a:buFont typeface="Symbol"/>
                        <a:buChar char=""/>
                        <a:tabLst>
                          <a:tab pos="753110" algn="l"/>
                        </a:tabLst>
                      </a:pPr>
                      <a:r>
                        <a:rPr lang="en-US" sz="1100" b="1" dirty="0">
                          <a:effectLst/>
                          <a:latin typeface="Calibri"/>
                          <a:ea typeface="Symbol"/>
                          <a:cs typeface="Times New Roman"/>
                        </a:rPr>
                        <a:t>Evaluability checklist should be sent via email to the appropriate Resource Center by December 31, 2019</a:t>
                      </a:r>
                      <a:endParaRPr lang="en-US" sz="1100" dirty="0">
                        <a:effectLst/>
                        <a:latin typeface="Calibri"/>
                        <a:ea typeface="Symbol"/>
                        <a:cs typeface="Times New Roman"/>
                      </a:endParaRPr>
                    </a:p>
                  </a:txBody>
                  <a:tcPr marL="0" marR="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552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133600"/>
            <a:ext cx="7772400" cy="4114800"/>
          </a:xfrm>
        </p:spPr>
        <p:txBody>
          <a:bodyPr>
            <a:normAutofit fontScale="90000"/>
          </a:bodyPr>
          <a:lstStyle/>
          <a:p>
            <a:pPr algn="l"/>
            <a:r>
              <a:rPr lang="en-US" sz="2000" u="sng" dirty="0">
                <a:solidFill>
                  <a:schemeClr val="tx1"/>
                </a:solidFill>
              </a:rPr>
              <a:t>New</a:t>
            </a:r>
            <a:r>
              <a:rPr lang="en-US" sz="2000" dirty="0">
                <a:solidFill>
                  <a:schemeClr val="tx1"/>
                </a:solidFill>
              </a:rPr>
              <a:t> Safety Drill Requirements – Varies by SACC and District </a:t>
            </a:r>
            <a:br>
              <a:rPr lang="en-US" sz="2000" dirty="0">
                <a:solidFill>
                  <a:schemeClr val="tx1"/>
                </a:solidFill>
              </a:rPr>
            </a:br>
            <a:br>
              <a:rPr lang="en-US" sz="2000" dirty="0">
                <a:solidFill>
                  <a:schemeClr val="tx1"/>
                </a:solidFill>
              </a:rPr>
            </a:br>
            <a:r>
              <a:rPr lang="en-US" sz="2000" dirty="0">
                <a:solidFill>
                  <a:schemeClr val="tx1"/>
                </a:solidFill>
              </a:rPr>
              <a:t>Added Partial compliance option - </a:t>
            </a:r>
            <a:r>
              <a:rPr lang="en-US" sz="2000" u="sng" dirty="0">
                <a:solidFill>
                  <a:schemeClr val="tx1"/>
                </a:solidFill>
              </a:rPr>
              <a:t>New</a:t>
            </a:r>
            <a:br>
              <a:rPr lang="en-US" sz="2000" dirty="0">
                <a:solidFill>
                  <a:schemeClr val="tx1"/>
                </a:solidFill>
              </a:rPr>
            </a:br>
            <a:br>
              <a:rPr lang="en-US" sz="2000" dirty="0">
                <a:solidFill>
                  <a:schemeClr val="tx1"/>
                </a:solidFill>
              </a:rPr>
            </a:br>
            <a:r>
              <a:rPr lang="en-US" sz="2000" dirty="0">
                <a:solidFill>
                  <a:schemeClr val="tx1"/>
                </a:solidFill>
              </a:rPr>
              <a:t>Added </a:t>
            </a:r>
            <a:r>
              <a:rPr lang="en-US" sz="2000" dirty="0">
                <a:solidFill>
                  <a:srgbClr val="7030A0"/>
                </a:solidFill>
                <a:hlinkClick r:id="rId3">
                  <a:extLst>
                    <a:ext uri="{A12FA001-AC4F-418D-AE19-62706E023703}">
                      <ahyp:hlinkClr xmlns:ahyp="http://schemas.microsoft.com/office/drawing/2018/hyperlinkcolor" val="tx"/>
                    </a:ext>
                  </a:extLst>
                </a:hlinkClick>
              </a:rPr>
              <a:t>Glossary</a:t>
            </a:r>
            <a:r>
              <a:rPr lang="en-US" sz="2000" dirty="0">
                <a:solidFill>
                  <a:schemeClr val="tx1"/>
                </a:solidFill>
              </a:rPr>
              <a:t> of terms for clarification - </a:t>
            </a:r>
            <a:r>
              <a:rPr lang="en-US" sz="2000" u="sng" dirty="0">
                <a:solidFill>
                  <a:schemeClr val="tx1"/>
                </a:solidFill>
              </a:rPr>
              <a:t>New</a:t>
            </a:r>
            <a:br>
              <a:rPr lang="en-US" sz="2000" dirty="0">
                <a:solidFill>
                  <a:schemeClr val="tx1"/>
                </a:solidFill>
              </a:rPr>
            </a:br>
            <a:br>
              <a:rPr lang="en-US" sz="2000" dirty="0">
                <a:solidFill>
                  <a:schemeClr val="tx1"/>
                </a:solidFill>
              </a:rPr>
            </a:br>
            <a:r>
              <a:rPr lang="en-US" sz="2000" dirty="0">
                <a:solidFill>
                  <a:schemeClr val="tx1"/>
                </a:solidFill>
              </a:rPr>
              <a:t>Student Health Information – </a:t>
            </a:r>
            <a:r>
              <a:rPr lang="en-US" sz="2000" u="sng" dirty="0">
                <a:solidFill>
                  <a:schemeClr val="tx1"/>
                </a:solidFill>
              </a:rPr>
              <a:t>New</a:t>
            </a:r>
            <a:r>
              <a:rPr lang="en-US" sz="2000" dirty="0">
                <a:solidFill>
                  <a:schemeClr val="tx1"/>
                </a:solidFill>
              </a:rPr>
              <a:t> Enrollment Forms</a:t>
            </a:r>
            <a:br>
              <a:rPr lang="en-US" sz="2000" dirty="0">
                <a:solidFill>
                  <a:schemeClr val="tx1"/>
                </a:solidFill>
              </a:rPr>
            </a:br>
            <a:br>
              <a:rPr lang="en-US" sz="2000" dirty="0">
                <a:solidFill>
                  <a:schemeClr val="tx1"/>
                </a:solidFill>
              </a:rPr>
            </a:br>
            <a:r>
              <a:rPr lang="en-US" sz="2000" dirty="0">
                <a:solidFill>
                  <a:schemeClr val="tx1"/>
                </a:solidFill>
              </a:rPr>
              <a:t>Lesson Plans – </a:t>
            </a:r>
            <a:r>
              <a:rPr lang="en-US" sz="2000" u="sng" dirty="0">
                <a:solidFill>
                  <a:schemeClr val="tx1"/>
                </a:solidFill>
              </a:rPr>
              <a:t>New</a:t>
            </a:r>
            <a:r>
              <a:rPr lang="en-US" sz="2000" dirty="0">
                <a:solidFill>
                  <a:schemeClr val="tx1"/>
                </a:solidFill>
              </a:rPr>
              <a:t> template</a:t>
            </a:r>
            <a:br>
              <a:rPr lang="en-US" sz="2000" dirty="0">
                <a:solidFill>
                  <a:schemeClr val="tx1"/>
                </a:solidFill>
              </a:rPr>
            </a:br>
            <a:br>
              <a:rPr lang="en-US" sz="2000" dirty="0">
                <a:solidFill>
                  <a:schemeClr val="tx1"/>
                </a:solidFill>
              </a:rPr>
            </a:br>
            <a:r>
              <a:rPr lang="en-US" sz="2000" dirty="0">
                <a:solidFill>
                  <a:schemeClr val="tx1"/>
                </a:solidFill>
              </a:rPr>
              <a:t>Program Activity Implementation Review (PAIR) </a:t>
            </a:r>
            <a:r>
              <a:rPr lang="en-US" sz="2000" u="sng" dirty="0">
                <a:solidFill>
                  <a:schemeClr val="tx1"/>
                </a:solidFill>
              </a:rPr>
              <a:t>New</a:t>
            </a:r>
            <a:r>
              <a:rPr lang="en-US" sz="2000" dirty="0">
                <a:solidFill>
                  <a:schemeClr val="tx1"/>
                </a:solidFill>
              </a:rPr>
              <a:t> Template</a:t>
            </a:r>
            <a:br>
              <a:rPr lang="en-US" sz="2000" dirty="0">
                <a:solidFill>
                  <a:schemeClr val="tx1"/>
                </a:solidFill>
              </a:rPr>
            </a:br>
            <a:r>
              <a:rPr lang="en-US" sz="2000" dirty="0">
                <a:solidFill>
                  <a:schemeClr val="tx1"/>
                </a:solidFill>
              </a:rPr>
              <a:t>	- </a:t>
            </a:r>
            <a:r>
              <a:rPr lang="en-US" sz="1800" u="sng" dirty="0">
                <a:solidFill>
                  <a:schemeClr val="tx1"/>
                </a:solidFill>
              </a:rPr>
              <a:t>NOT</a:t>
            </a:r>
            <a:r>
              <a:rPr lang="en-US" sz="1800" dirty="0">
                <a:solidFill>
                  <a:schemeClr val="tx1"/>
                </a:solidFill>
              </a:rPr>
              <a:t> a staff performance Review</a:t>
            </a:r>
            <a:br>
              <a:rPr lang="en-US" sz="2000" dirty="0">
                <a:solidFill>
                  <a:schemeClr val="tx1"/>
                </a:solidFill>
              </a:rPr>
            </a:br>
            <a:r>
              <a:rPr lang="en-US" sz="2000" dirty="0">
                <a:solidFill>
                  <a:schemeClr val="tx1"/>
                </a:solidFill>
              </a:rPr>
              <a:t>                   - </a:t>
            </a:r>
            <a:r>
              <a:rPr lang="en-US" sz="1800" dirty="0">
                <a:solidFill>
                  <a:schemeClr val="tx1"/>
                </a:solidFill>
              </a:rPr>
              <a:t>Observation of all program activities by program  management should be     	conducted at least twice yearly to ensure ongoing program improvement  </a:t>
            </a:r>
            <a:br>
              <a:rPr lang="en-US" sz="2200" dirty="0">
                <a:solidFill>
                  <a:schemeClr val="tx1"/>
                </a:solidFill>
              </a:rPr>
            </a:br>
            <a:br>
              <a:rPr lang="en-US" sz="2800" dirty="0">
                <a:solidFill>
                  <a:schemeClr val="tx1"/>
                </a:solidFill>
              </a:rPr>
            </a:br>
            <a:br>
              <a:rPr lang="en-US" sz="2800" dirty="0">
                <a:solidFill>
                  <a:schemeClr val="tx1"/>
                </a:solidFill>
              </a:rPr>
            </a:br>
            <a:endParaRPr lang="en-US" sz="2800" dirty="0">
              <a:solidFill>
                <a:schemeClr val="tx1"/>
              </a:solidFill>
            </a:endParaRPr>
          </a:p>
        </p:txBody>
      </p:sp>
      <p:sp>
        <p:nvSpPr>
          <p:cNvPr id="3" name="Text Placeholder 2"/>
          <p:cNvSpPr>
            <a:spLocks noGrp="1"/>
          </p:cNvSpPr>
          <p:nvPr>
            <p:ph type="body" idx="1"/>
          </p:nvPr>
        </p:nvSpPr>
        <p:spPr>
          <a:xfrm>
            <a:off x="1367365" y="457201"/>
            <a:ext cx="6417734" cy="1676400"/>
          </a:xfrm>
        </p:spPr>
        <p:txBody>
          <a:bodyPr>
            <a:noAutofit/>
          </a:bodyPr>
          <a:lstStyle/>
          <a:p>
            <a:r>
              <a:rPr lang="en-US" sz="4800" dirty="0"/>
              <a:t>Revised </a:t>
            </a:r>
            <a:r>
              <a:rPr lang="en-US" sz="4800" dirty="0">
                <a:solidFill>
                  <a:srgbClr val="7030A0"/>
                </a:solidFill>
                <a:hlinkClick r:id="rId4">
                  <a:extLst>
                    <a:ext uri="{A12FA001-AC4F-418D-AE19-62706E023703}">
                      <ahyp:hlinkClr xmlns:ahyp="http://schemas.microsoft.com/office/drawing/2018/hyperlinkcolor" val="tx"/>
                    </a:ext>
                  </a:extLst>
                </a:hlinkClick>
              </a:rPr>
              <a:t>Site Monitoring Visit (SMV) Tool</a:t>
            </a:r>
            <a:endParaRPr lang="en-US" sz="4800" dirty="0">
              <a:solidFill>
                <a:srgbClr val="7030A0"/>
              </a:solidFill>
            </a:endParaRPr>
          </a:p>
        </p:txBody>
      </p:sp>
    </p:spTree>
    <p:extLst>
      <p:ext uri="{BB962C8B-B14F-4D97-AF65-F5344CB8AC3E}">
        <p14:creationId xmlns:p14="http://schemas.microsoft.com/office/powerpoint/2010/main" val="84262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828800"/>
            <a:ext cx="7772400" cy="4419600"/>
          </a:xfrm>
        </p:spPr>
        <p:txBody>
          <a:bodyPr>
            <a:normAutofit fontScale="90000"/>
          </a:bodyPr>
          <a:lstStyle/>
          <a:p>
            <a:pPr algn="l"/>
            <a:r>
              <a:rPr lang="en-US" sz="2200" dirty="0">
                <a:solidFill>
                  <a:schemeClr val="tx1"/>
                </a:solidFill>
              </a:rPr>
              <a:t>SACC registered programs have always had safety drill requirements. </a:t>
            </a:r>
            <a:br>
              <a:rPr lang="en-US" sz="2200" dirty="0">
                <a:solidFill>
                  <a:schemeClr val="tx1"/>
                </a:solidFill>
              </a:rPr>
            </a:br>
            <a:r>
              <a:rPr lang="en-US" sz="2200" dirty="0">
                <a:solidFill>
                  <a:schemeClr val="tx1"/>
                </a:solidFill>
              </a:rPr>
              <a:t>	OCFS requires:</a:t>
            </a:r>
            <a:br>
              <a:rPr lang="en-US" sz="2200" dirty="0">
                <a:solidFill>
                  <a:schemeClr val="tx1"/>
                </a:solidFill>
              </a:rPr>
            </a:br>
            <a:r>
              <a:rPr lang="en-US" sz="2200" dirty="0">
                <a:solidFill>
                  <a:schemeClr val="tx1"/>
                </a:solidFill>
              </a:rPr>
              <a:t>		- Shelter-in-Place Drills twice yearly</a:t>
            </a:r>
            <a:br>
              <a:rPr lang="en-US" sz="2200" dirty="0">
                <a:solidFill>
                  <a:schemeClr val="tx1"/>
                </a:solidFill>
              </a:rPr>
            </a:br>
            <a:r>
              <a:rPr lang="en-US" sz="2200" dirty="0">
                <a:solidFill>
                  <a:schemeClr val="tx1"/>
                </a:solidFill>
              </a:rPr>
              <a:t>		- Evacuation Drills monthly</a:t>
            </a:r>
            <a:br>
              <a:rPr lang="en-US" sz="2200" dirty="0">
                <a:solidFill>
                  <a:schemeClr val="tx1"/>
                </a:solidFill>
              </a:rPr>
            </a:br>
            <a:br>
              <a:rPr lang="en-US" sz="2200" dirty="0">
                <a:solidFill>
                  <a:schemeClr val="tx1"/>
                </a:solidFill>
              </a:rPr>
            </a:br>
            <a:r>
              <a:rPr lang="en-US" sz="2200" dirty="0">
                <a:solidFill>
                  <a:schemeClr val="tx1"/>
                </a:solidFill>
              </a:rPr>
              <a:t>District grants did not have a particular number and type of drills required. NYSED previously required 21</a:t>
            </a:r>
            <a:r>
              <a:rPr lang="en-US" sz="2200" baseline="30000" dirty="0">
                <a:solidFill>
                  <a:schemeClr val="tx1"/>
                </a:solidFill>
              </a:rPr>
              <a:t>st</a:t>
            </a:r>
            <a:r>
              <a:rPr lang="en-US" sz="2200" dirty="0">
                <a:solidFill>
                  <a:schemeClr val="tx1"/>
                </a:solidFill>
              </a:rPr>
              <a:t> CCLC programs to conduct two evacuation/fire drills.</a:t>
            </a:r>
            <a:br>
              <a:rPr lang="en-US" sz="2200" dirty="0">
                <a:solidFill>
                  <a:schemeClr val="tx1"/>
                </a:solidFill>
              </a:rPr>
            </a:br>
            <a:br>
              <a:rPr lang="en-US" sz="2200" dirty="0">
                <a:solidFill>
                  <a:schemeClr val="tx1"/>
                </a:solidFill>
              </a:rPr>
            </a:br>
            <a:r>
              <a:rPr lang="en-US" sz="2200" dirty="0">
                <a:solidFill>
                  <a:schemeClr val="tx1"/>
                </a:solidFill>
              </a:rPr>
              <a:t>Given recent escalation of school safety concerns we decided to survey district and school administrators (all districts with current 21</a:t>
            </a:r>
            <a:r>
              <a:rPr lang="en-US" sz="2200" baseline="30000" dirty="0">
                <a:solidFill>
                  <a:schemeClr val="tx1"/>
                </a:solidFill>
              </a:rPr>
              <a:t>st</a:t>
            </a:r>
            <a:r>
              <a:rPr lang="en-US" sz="2200" dirty="0">
                <a:solidFill>
                  <a:schemeClr val="tx1"/>
                </a:solidFill>
              </a:rPr>
              <a:t> CCLC sub-grants) for their suggestions around the type and number of drills that should be required during 21</a:t>
            </a:r>
            <a:r>
              <a:rPr lang="en-US" sz="2200" baseline="30000" dirty="0">
                <a:solidFill>
                  <a:schemeClr val="tx1"/>
                </a:solidFill>
              </a:rPr>
              <a:t>st</a:t>
            </a:r>
            <a:r>
              <a:rPr lang="en-US" sz="2200" dirty="0">
                <a:solidFill>
                  <a:schemeClr val="tx1"/>
                </a:solidFill>
              </a:rPr>
              <a:t> CCLC programming time.</a:t>
            </a:r>
            <a:br>
              <a:rPr lang="en-US" sz="2200" dirty="0">
                <a:solidFill>
                  <a:schemeClr val="tx1"/>
                </a:solidFill>
              </a:rPr>
            </a:br>
            <a:br>
              <a:rPr lang="en-US" sz="2000" dirty="0">
                <a:solidFill>
                  <a:schemeClr val="tx1"/>
                </a:solidFill>
              </a:rPr>
            </a:br>
            <a:br>
              <a:rPr lang="en-US" sz="2000" dirty="0">
                <a:solidFill>
                  <a:schemeClr val="tx1"/>
                </a:solidFill>
              </a:rPr>
            </a:br>
            <a:endParaRPr lang="en-US" sz="2000" dirty="0">
              <a:solidFill>
                <a:schemeClr val="tx1"/>
              </a:solidFill>
            </a:endParaRPr>
          </a:p>
        </p:txBody>
      </p:sp>
      <p:sp>
        <p:nvSpPr>
          <p:cNvPr id="3" name="Text Placeholder 2"/>
          <p:cNvSpPr>
            <a:spLocks noGrp="1"/>
          </p:cNvSpPr>
          <p:nvPr>
            <p:ph type="body" idx="1"/>
          </p:nvPr>
        </p:nvSpPr>
        <p:spPr>
          <a:xfrm>
            <a:off x="1367365" y="685801"/>
            <a:ext cx="6417734" cy="1066800"/>
          </a:xfrm>
        </p:spPr>
        <p:txBody>
          <a:bodyPr>
            <a:normAutofit/>
          </a:bodyPr>
          <a:lstStyle/>
          <a:p>
            <a:r>
              <a:rPr lang="en-US" sz="5400" dirty="0"/>
              <a:t>Safety Drills</a:t>
            </a:r>
          </a:p>
        </p:txBody>
      </p:sp>
    </p:spTree>
    <p:extLst>
      <p:ext uri="{BB962C8B-B14F-4D97-AF65-F5344CB8AC3E}">
        <p14:creationId xmlns:p14="http://schemas.microsoft.com/office/powerpoint/2010/main" val="271617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600200"/>
            <a:ext cx="7772400" cy="4419600"/>
          </a:xfrm>
        </p:spPr>
        <p:txBody>
          <a:bodyPr>
            <a:normAutofit/>
          </a:bodyPr>
          <a:lstStyle/>
          <a:p>
            <a:pPr algn="l"/>
            <a:r>
              <a:rPr lang="en-US" sz="3600" dirty="0">
                <a:solidFill>
                  <a:schemeClr val="tx1"/>
                </a:solidFill>
              </a:rPr>
              <a:t>District/School Administrator Survey</a:t>
            </a:r>
            <a:br>
              <a:rPr lang="en-US" sz="3600" dirty="0">
                <a:solidFill>
                  <a:schemeClr val="tx1"/>
                </a:solidFill>
              </a:rPr>
            </a:br>
            <a:r>
              <a:rPr lang="en-US" sz="3600" dirty="0">
                <a:solidFill>
                  <a:schemeClr val="tx1"/>
                </a:solidFill>
              </a:rPr>
              <a:t>  	 	 </a:t>
            </a:r>
            <a:r>
              <a:rPr lang="en-US" sz="2400" dirty="0">
                <a:solidFill>
                  <a:schemeClr val="tx1"/>
                </a:solidFill>
              </a:rPr>
              <a:t>During the school year:</a:t>
            </a:r>
            <a:br>
              <a:rPr lang="en-US" sz="2400" dirty="0">
                <a:solidFill>
                  <a:schemeClr val="tx1"/>
                </a:solidFill>
              </a:rPr>
            </a:br>
            <a:r>
              <a:rPr lang="en-US" sz="2400" dirty="0">
                <a:solidFill>
                  <a:schemeClr val="tx1"/>
                </a:solidFill>
              </a:rPr>
              <a:t>- Two evacuation drills – To occur fall and spring (93%)</a:t>
            </a:r>
            <a:br>
              <a:rPr lang="en-US" sz="2400" dirty="0">
                <a:solidFill>
                  <a:schemeClr val="tx1"/>
                </a:solidFill>
              </a:rPr>
            </a:br>
            <a:r>
              <a:rPr lang="en-US" sz="2400" dirty="0">
                <a:solidFill>
                  <a:schemeClr val="tx1"/>
                </a:solidFill>
              </a:rPr>
              <a:t>- Two lockdown drills – To occur fall and spring (64%)</a:t>
            </a:r>
            <a:br>
              <a:rPr lang="en-US" sz="2400" dirty="0">
                <a:solidFill>
                  <a:schemeClr val="tx1"/>
                </a:solidFill>
              </a:rPr>
            </a:br>
            <a:r>
              <a:rPr lang="en-US" sz="2400" dirty="0">
                <a:solidFill>
                  <a:schemeClr val="tx1"/>
                </a:solidFill>
              </a:rPr>
              <a:t>- One shelter-in-place drill (54%)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	 	 During the summer:</a:t>
            </a:r>
            <a:br>
              <a:rPr lang="en-US" sz="2400" dirty="0">
                <a:solidFill>
                  <a:schemeClr val="tx1"/>
                </a:solidFill>
              </a:rPr>
            </a:br>
            <a:r>
              <a:rPr lang="en-US" sz="2400" dirty="0">
                <a:solidFill>
                  <a:schemeClr val="tx1"/>
                </a:solidFill>
              </a:rPr>
              <a:t>- Two evacuation drills (45%)</a:t>
            </a:r>
            <a:br>
              <a:rPr lang="en-US" sz="2400" dirty="0">
                <a:solidFill>
                  <a:schemeClr val="tx1"/>
                </a:solidFill>
              </a:rPr>
            </a:br>
            <a:r>
              <a:rPr lang="en-US" sz="2400" dirty="0">
                <a:solidFill>
                  <a:schemeClr val="tx1"/>
                </a:solidFill>
              </a:rPr>
              <a:t>- One lockdown drill (50%)</a:t>
            </a:r>
            <a:endParaRPr lang="en-US" sz="3600" dirty="0">
              <a:solidFill>
                <a:schemeClr val="tx1"/>
              </a:solidFill>
            </a:endParaRPr>
          </a:p>
        </p:txBody>
      </p:sp>
      <p:sp>
        <p:nvSpPr>
          <p:cNvPr id="3" name="Text Placeholder 2"/>
          <p:cNvSpPr>
            <a:spLocks noGrp="1"/>
          </p:cNvSpPr>
          <p:nvPr>
            <p:ph type="body" idx="1"/>
          </p:nvPr>
        </p:nvSpPr>
        <p:spPr>
          <a:xfrm>
            <a:off x="1367365" y="685801"/>
            <a:ext cx="6417734" cy="1066800"/>
          </a:xfrm>
        </p:spPr>
        <p:txBody>
          <a:bodyPr/>
          <a:lstStyle/>
          <a:p>
            <a:pPr lvl="0">
              <a:buClr>
                <a:srgbClr val="31B6FD"/>
              </a:buClr>
            </a:pPr>
            <a:r>
              <a:rPr lang="en-US" sz="5400" dirty="0"/>
              <a:t>Safety Drills</a:t>
            </a:r>
          </a:p>
          <a:p>
            <a:endParaRPr lang="en-US" dirty="0"/>
          </a:p>
        </p:txBody>
      </p:sp>
    </p:spTree>
    <p:extLst>
      <p:ext uri="{BB962C8B-B14F-4D97-AF65-F5344CB8AC3E}">
        <p14:creationId xmlns:p14="http://schemas.microsoft.com/office/powerpoint/2010/main" val="253545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600200"/>
            <a:ext cx="7772400" cy="4800600"/>
          </a:xfrm>
        </p:spPr>
        <p:txBody>
          <a:bodyPr>
            <a:normAutofit/>
          </a:bodyPr>
          <a:lstStyle/>
          <a:p>
            <a:pPr algn="l"/>
            <a:r>
              <a:rPr lang="en-US" sz="2000" dirty="0">
                <a:solidFill>
                  <a:schemeClr val="tx1"/>
                </a:solidFill>
              </a:rPr>
              <a:t>SACC Registered Programs:</a:t>
            </a:r>
            <a:br>
              <a:rPr lang="en-US" sz="2000" dirty="0">
                <a:solidFill>
                  <a:schemeClr val="tx1"/>
                </a:solidFill>
              </a:rPr>
            </a:br>
            <a:r>
              <a:rPr lang="en-US" sz="2000" dirty="0">
                <a:solidFill>
                  <a:schemeClr val="tx1"/>
                </a:solidFill>
              </a:rPr>
              <a:t>	- Shelter-in-Place Drills twice yearly</a:t>
            </a:r>
            <a:br>
              <a:rPr lang="en-US" sz="2000" dirty="0">
                <a:solidFill>
                  <a:schemeClr val="tx1"/>
                </a:solidFill>
              </a:rPr>
            </a:br>
            <a:r>
              <a:rPr lang="en-US" sz="2000" dirty="0">
                <a:solidFill>
                  <a:schemeClr val="tx1"/>
                </a:solidFill>
              </a:rPr>
              <a:t>	- Evaluation Drills monthly</a:t>
            </a:r>
            <a:br>
              <a:rPr lang="en-US" sz="2000" dirty="0">
                <a:solidFill>
                  <a:schemeClr val="tx1"/>
                </a:solidFill>
              </a:rPr>
            </a:br>
            <a:br>
              <a:rPr lang="en-US" sz="2000" dirty="0">
                <a:solidFill>
                  <a:schemeClr val="tx1"/>
                </a:solidFill>
              </a:rPr>
            </a:br>
            <a:r>
              <a:rPr lang="en-US" sz="2000" dirty="0">
                <a:solidFill>
                  <a:schemeClr val="tx1"/>
                </a:solidFill>
              </a:rPr>
              <a:t>Non-SACC Registered Programs (All District-led &amp; all CBO-led High School programs) </a:t>
            </a:r>
            <a:r>
              <a:rPr lang="en-US" sz="2000" u="sng" dirty="0">
                <a:solidFill>
                  <a:schemeClr val="tx1"/>
                </a:solidFill>
              </a:rPr>
              <a:t>During the School Year</a:t>
            </a:r>
            <a:r>
              <a:rPr lang="en-US" sz="2000" dirty="0">
                <a:solidFill>
                  <a:schemeClr val="tx1"/>
                </a:solidFill>
              </a:rPr>
              <a:t>:</a:t>
            </a:r>
            <a:br>
              <a:rPr lang="en-US" sz="2000" dirty="0">
                <a:solidFill>
                  <a:schemeClr val="tx1"/>
                </a:solidFill>
              </a:rPr>
            </a:br>
            <a:r>
              <a:rPr lang="en-US" sz="2000" dirty="0">
                <a:solidFill>
                  <a:schemeClr val="tx1"/>
                </a:solidFill>
              </a:rPr>
              <a:t>	- Evacuation Drills (2 X yr. fall and spring)</a:t>
            </a:r>
            <a:br>
              <a:rPr lang="en-US" sz="2000" dirty="0">
                <a:solidFill>
                  <a:schemeClr val="tx1"/>
                </a:solidFill>
              </a:rPr>
            </a:br>
            <a:r>
              <a:rPr lang="en-US" sz="2000" dirty="0">
                <a:solidFill>
                  <a:schemeClr val="tx1"/>
                </a:solidFill>
              </a:rPr>
              <a:t>	- Lockdown Drills – (2 X yr. fall and spring)</a:t>
            </a:r>
            <a:br>
              <a:rPr lang="en-US" sz="2000" dirty="0">
                <a:solidFill>
                  <a:schemeClr val="tx1"/>
                </a:solidFill>
              </a:rPr>
            </a:br>
            <a:r>
              <a:rPr lang="en-US" sz="2000" dirty="0">
                <a:solidFill>
                  <a:schemeClr val="tx1"/>
                </a:solidFill>
              </a:rPr>
              <a:t>	- One Shelter-In-Place Drill</a:t>
            </a:r>
            <a:br>
              <a:rPr lang="en-US" sz="2000" dirty="0">
                <a:solidFill>
                  <a:schemeClr val="tx1"/>
                </a:solidFill>
              </a:rPr>
            </a:br>
            <a:br>
              <a:rPr lang="en-US" sz="2000" dirty="0">
                <a:solidFill>
                  <a:schemeClr val="tx1"/>
                </a:solidFill>
              </a:rPr>
            </a:br>
            <a:r>
              <a:rPr lang="en-US" sz="2000" dirty="0">
                <a:solidFill>
                  <a:schemeClr val="tx1"/>
                </a:solidFill>
              </a:rPr>
              <a:t>Non-SACC Registered Programs </a:t>
            </a:r>
            <a:r>
              <a:rPr lang="en-US" sz="2000" u="sng" dirty="0">
                <a:solidFill>
                  <a:schemeClr val="tx1"/>
                </a:solidFill>
              </a:rPr>
              <a:t>During the summer:</a:t>
            </a:r>
            <a:br>
              <a:rPr lang="en-US" sz="2000" u="sng" dirty="0">
                <a:solidFill>
                  <a:schemeClr val="tx1"/>
                </a:solidFill>
              </a:rPr>
            </a:br>
            <a:r>
              <a:rPr lang="en-US" sz="2000" dirty="0">
                <a:solidFill>
                  <a:schemeClr val="tx1"/>
                </a:solidFill>
              </a:rPr>
              <a:t>	- Evaluation Drills – 2 X during the summer Program</a:t>
            </a:r>
            <a:br>
              <a:rPr lang="en-US" sz="2000" dirty="0">
                <a:solidFill>
                  <a:schemeClr val="tx1"/>
                </a:solidFill>
              </a:rPr>
            </a:br>
            <a:r>
              <a:rPr lang="en-US" sz="2000" dirty="0">
                <a:solidFill>
                  <a:schemeClr val="tx1"/>
                </a:solidFill>
              </a:rPr>
              <a:t>	- One Lockdown Drill during the summer Program</a:t>
            </a:r>
            <a:br>
              <a:rPr lang="en-US" sz="2000" dirty="0">
                <a:solidFill>
                  <a:schemeClr val="tx1"/>
                </a:solidFill>
              </a:rPr>
            </a:br>
            <a:endParaRPr lang="en-US" sz="2000" dirty="0">
              <a:solidFill>
                <a:schemeClr val="tx1"/>
              </a:solidFill>
            </a:endParaRPr>
          </a:p>
        </p:txBody>
      </p:sp>
      <p:sp>
        <p:nvSpPr>
          <p:cNvPr id="3" name="Text Placeholder 2"/>
          <p:cNvSpPr>
            <a:spLocks noGrp="1"/>
          </p:cNvSpPr>
          <p:nvPr>
            <p:ph type="body" idx="1"/>
          </p:nvPr>
        </p:nvSpPr>
        <p:spPr>
          <a:xfrm>
            <a:off x="1367365" y="685801"/>
            <a:ext cx="6417734" cy="1219200"/>
          </a:xfrm>
        </p:spPr>
        <p:txBody>
          <a:bodyPr/>
          <a:lstStyle/>
          <a:p>
            <a:pPr lvl="0">
              <a:buClr>
                <a:srgbClr val="31B6FD"/>
              </a:buClr>
            </a:pPr>
            <a:r>
              <a:rPr lang="en-US" sz="5400"/>
              <a:t>Safety Drills Recap</a:t>
            </a:r>
          </a:p>
          <a:p>
            <a:endParaRPr lang="en-US" dirty="0"/>
          </a:p>
        </p:txBody>
      </p:sp>
    </p:spTree>
    <p:extLst>
      <p:ext uri="{BB962C8B-B14F-4D97-AF65-F5344CB8AC3E}">
        <p14:creationId xmlns:p14="http://schemas.microsoft.com/office/powerpoint/2010/main" val="50716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676400"/>
            <a:ext cx="7772400" cy="4724400"/>
          </a:xfrm>
        </p:spPr>
        <p:txBody>
          <a:bodyPr>
            <a:normAutofit/>
          </a:bodyPr>
          <a:lstStyle/>
          <a:p>
            <a:pPr algn="l"/>
            <a:r>
              <a:rPr lang="en-US" sz="2800" dirty="0">
                <a:solidFill>
                  <a:schemeClr val="tx1"/>
                </a:solidFill>
              </a:rPr>
              <a:t>       </a:t>
            </a:r>
            <a:br>
              <a:rPr lang="en-US" sz="2800" dirty="0">
                <a:solidFill>
                  <a:schemeClr val="tx1"/>
                </a:solidFill>
              </a:rPr>
            </a:br>
            <a:r>
              <a:rPr lang="en-US" sz="2800" dirty="0">
                <a:solidFill>
                  <a:schemeClr val="tx1"/>
                </a:solidFill>
              </a:rPr>
              <a:t>Program staff must be trained either:</a:t>
            </a:r>
            <a:br>
              <a:rPr lang="en-US" sz="2800" dirty="0">
                <a:solidFill>
                  <a:schemeClr val="tx1"/>
                </a:solidFill>
              </a:rPr>
            </a:br>
            <a:r>
              <a:rPr lang="en-US" sz="3200" dirty="0">
                <a:solidFill>
                  <a:schemeClr val="tx1"/>
                </a:solidFill>
              </a:rPr>
              <a:t>	- </a:t>
            </a:r>
            <a:r>
              <a:rPr lang="en-US" sz="2400" dirty="0">
                <a:solidFill>
                  <a:schemeClr val="tx1"/>
                </a:solidFill>
              </a:rPr>
              <a:t>Before September 15</a:t>
            </a:r>
            <a:r>
              <a:rPr lang="en-US" sz="2400" baseline="30000" dirty="0">
                <a:solidFill>
                  <a:schemeClr val="tx1"/>
                </a:solidFill>
              </a:rPr>
              <a:t>th</a:t>
            </a:r>
            <a:r>
              <a:rPr lang="en-US" sz="2400" dirty="0">
                <a:solidFill>
                  <a:schemeClr val="tx1"/>
                </a:solidFill>
              </a:rPr>
              <a:t> as part of district/school 	staff training. (</a:t>
            </a:r>
            <a:r>
              <a:rPr lang="en-US" sz="2000" dirty="0">
                <a:solidFill>
                  <a:schemeClr val="tx1"/>
                </a:solidFill>
              </a:rPr>
              <a:t>Must include all program and partner staff)</a:t>
            </a:r>
            <a:br>
              <a:rPr lang="en-US" sz="2400" dirty="0">
                <a:solidFill>
                  <a:schemeClr val="tx1"/>
                </a:solidFill>
              </a:rPr>
            </a:br>
            <a:r>
              <a:rPr lang="en-US" sz="2400" dirty="0">
                <a:solidFill>
                  <a:schemeClr val="tx1"/>
                </a:solidFill>
              </a:rPr>
              <a:t>	 	 	 	</a:t>
            </a:r>
            <a:r>
              <a:rPr lang="en-US" sz="2400" u="sng" dirty="0">
                <a:solidFill>
                  <a:schemeClr val="tx1"/>
                </a:solidFill>
              </a:rPr>
              <a:t>OR</a:t>
            </a:r>
            <a:br>
              <a:rPr lang="en-US" sz="2400" dirty="0">
                <a:solidFill>
                  <a:schemeClr val="tx1"/>
                </a:solidFill>
              </a:rPr>
            </a:br>
            <a:r>
              <a:rPr lang="en-US" sz="2400" dirty="0">
                <a:solidFill>
                  <a:schemeClr val="tx1"/>
                </a:solidFill>
              </a:rPr>
              <a:t>	- Separate training for 21</a:t>
            </a:r>
            <a:r>
              <a:rPr lang="en-US" sz="2400" baseline="30000" dirty="0">
                <a:solidFill>
                  <a:schemeClr val="tx1"/>
                </a:solidFill>
              </a:rPr>
              <a:t>st</a:t>
            </a:r>
            <a:r>
              <a:rPr lang="en-US" sz="2400" dirty="0">
                <a:solidFill>
                  <a:schemeClr val="tx1"/>
                </a:solidFill>
              </a:rPr>
              <a:t> CLCC staff </a:t>
            </a:r>
            <a:r>
              <a:rPr lang="en-US" sz="2400" b="1" u="sng" dirty="0">
                <a:solidFill>
                  <a:schemeClr val="tx1"/>
                </a:solidFill>
              </a:rPr>
              <a:t>within 30 days </a:t>
            </a:r>
            <a:r>
              <a:rPr lang="en-US" sz="2400" b="1" dirty="0">
                <a:solidFill>
                  <a:schemeClr val="tx1"/>
                </a:solidFill>
              </a:rPr>
              <a:t>	</a:t>
            </a:r>
            <a:r>
              <a:rPr lang="en-US" sz="2400" b="1" u="sng" dirty="0">
                <a:solidFill>
                  <a:schemeClr val="tx1"/>
                </a:solidFill>
              </a:rPr>
              <a:t>of program start-up.</a:t>
            </a:r>
            <a:br>
              <a:rPr lang="en-US" sz="2400" b="1" u="sng" dirty="0">
                <a:solidFill>
                  <a:schemeClr val="tx1"/>
                </a:solidFill>
              </a:rPr>
            </a:br>
            <a:br>
              <a:rPr lang="en-US" sz="2400" dirty="0">
                <a:solidFill>
                  <a:schemeClr val="tx1"/>
                </a:solidFill>
              </a:rPr>
            </a:br>
            <a:r>
              <a:rPr lang="en-US" sz="2400" dirty="0">
                <a:solidFill>
                  <a:schemeClr val="tx1"/>
                </a:solidFill>
              </a:rPr>
              <a:t>Students must be trained, and family members informed of, safety procedures </a:t>
            </a:r>
            <a:r>
              <a:rPr lang="en-US" sz="2400" b="1" u="sng" dirty="0">
                <a:solidFill>
                  <a:schemeClr val="tx1"/>
                </a:solidFill>
              </a:rPr>
              <a:t>within 30 days of program start-up</a:t>
            </a:r>
          </a:p>
        </p:txBody>
      </p:sp>
      <p:sp>
        <p:nvSpPr>
          <p:cNvPr id="3" name="Text Placeholder 2"/>
          <p:cNvSpPr>
            <a:spLocks noGrp="1"/>
          </p:cNvSpPr>
          <p:nvPr>
            <p:ph type="body" idx="1"/>
          </p:nvPr>
        </p:nvSpPr>
        <p:spPr>
          <a:xfrm>
            <a:off x="1367365" y="685801"/>
            <a:ext cx="6417734" cy="1142999"/>
          </a:xfrm>
        </p:spPr>
        <p:txBody>
          <a:bodyPr>
            <a:normAutofit/>
          </a:bodyPr>
          <a:lstStyle/>
          <a:p>
            <a:r>
              <a:rPr lang="en-US" sz="4400" dirty="0"/>
              <a:t>Safety Drills Training</a:t>
            </a:r>
          </a:p>
        </p:txBody>
      </p:sp>
    </p:spTree>
    <p:extLst>
      <p:ext uri="{BB962C8B-B14F-4D97-AF65-F5344CB8AC3E}">
        <p14:creationId xmlns:p14="http://schemas.microsoft.com/office/powerpoint/2010/main" val="37362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2332</TotalTime>
  <Words>2834</Words>
  <Application>Microsoft Office PowerPoint</Application>
  <PresentationFormat>On-screen Show (4:3)</PresentationFormat>
  <Paragraphs>222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Candara</vt:lpstr>
      <vt:lpstr>Symbol</vt:lpstr>
      <vt:lpstr>Times New Roman</vt:lpstr>
      <vt:lpstr>Wingdings</vt:lpstr>
      <vt:lpstr>Waveform</vt:lpstr>
      <vt:lpstr>New York State Education Department Updates</vt:lpstr>
      <vt:lpstr>Talking Points</vt:lpstr>
      <vt:lpstr>←Excerpt from Timeline</vt:lpstr>
      <vt:lpstr>←Excerpt from Timeline</vt:lpstr>
      <vt:lpstr>New Safety Drill Requirements – Varies by SACC and District   Added Partial compliance option - New  Added Glossary of terms for clarification - New  Student Health Information – New Enrollment Forms  Lesson Plans – New template  Program Activity Implementation Review (PAIR) New Template  - NOT a staff performance Review                    - Observation of all program activities by program  management should be      conducted at least twice yearly to ensure ongoing program improvement     </vt:lpstr>
      <vt:lpstr>SACC registered programs have always had safety drill requirements.   OCFS requires:   - Shelter-in-Place Drills twice yearly   - Evacuation Drills monthly  District grants did not have a particular number and type of drills required. NYSED previously required 21st CCLC programs to conduct two evacuation/fire drills.  Given recent escalation of school safety concerns we decided to survey district and school administrators (all districts with current 21st CCLC sub-grants) for their suggestions around the type and number of drills that should be required during 21st CCLC programming time.   </vt:lpstr>
      <vt:lpstr>District/School Administrator Survey       During the school year: - Two evacuation drills – To occur fall and spring (93%) - Two lockdown drills – To occur fall and spring (64%) - One shelter-in-place drill (54%)          During the summer: - Two evacuation drills (45%) - One lockdown drill (50%)</vt:lpstr>
      <vt:lpstr>SACC Registered Programs:  - Shelter-in-Place Drills twice yearly  - Evaluation Drills monthly  Non-SACC Registered Programs (All District-led &amp; all CBO-led High School programs) During the School Year:  - Evacuation Drills (2 X yr. fall and spring)  - Lockdown Drills – (2 X yr. fall and spring)  - One Shelter-In-Place Drill  Non-SACC Registered Programs During the summer:  - Evaluation Drills – 2 X during the summer Program  - One Lockdown Drill during the summer Program </vt:lpstr>
      <vt:lpstr>        Program staff must be trained either:  - Before September 15th as part of district/school  staff training. (Must include all program and partner staff)        OR  - Separate training for 21st CLCC staff within 30 days  of program start-up.  Students must be trained, and family members informed of, safety procedures within 30 days of program start-up</vt:lpstr>
      <vt:lpstr>- Health Information  - Contact information/ Emergency contacts  - Transportation information – who is allowed and specifically not allowed to pick up the child  - Data release  - Active Consent  - Passive Consent </vt:lpstr>
      <vt:lpstr>Three components that should be included    in all lesson plans:  1. New York State Learning Standards  2. Social Emotional Learning (SEL) Benchmarks  3. Learning Objective (s)</vt:lpstr>
      <vt:lpstr>- Program management necessitates  oversight of the implementation of all program activities  - Due to Union issues -Staff performance reviews are no longer required. We are now requiring a program activity implementation review to be conducted 2 X per year, using the PAIR template or similar formal review template. This is NOT a staff performance review. </vt:lpstr>
      <vt:lpstr>- Updates to the tool do not mean that we are requiring anything new.  - We have simply updated the monitoring tool so that during the monitoring visit there can be a check on compliance with the Federal and State regulations.  - If you have attended Steven Spillan’s sessions on EDGAR requirements or if you are using and adapting the  Fiscal Policies and Procedures Template that was created in collaboration with NYSED,  then you should be in compliance.</vt:lpstr>
      <vt:lpstr>PowerPoint Presentation</vt:lpstr>
      <vt:lpstr>PowerPoint Presentation</vt:lpstr>
      <vt:lpstr>HANDS on with NASA</vt:lpstr>
      <vt:lpstr>NASA STEM Resources for Educators and Students</vt:lpstr>
      <vt:lpstr>NYSED 21st CCLC Contact Information</vt:lpstr>
      <vt:lpstr>PowerPoint Presentation</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NYSED Spring Conference May 2019</dc:title>
  <dc:creator>NYSED</dc:creator>
  <cp:lastModifiedBy>Andrew Kopacki</cp:lastModifiedBy>
  <cp:revision>71</cp:revision>
  <cp:lastPrinted>2019-05-29T14:36:50Z</cp:lastPrinted>
  <dcterms:created xsi:type="dcterms:W3CDTF">2019-05-15T13:55:41Z</dcterms:created>
  <dcterms:modified xsi:type="dcterms:W3CDTF">2019-05-30T14:04:13Z</dcterms:modified>
</cp:coreProperties>
</file>