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91" r:id="rId4"/>
    <p:sldId id="292" r:id="rId5"/>
    <p:sldId id="294" r:id="rId6"/>
    <p:sldId id="262" r:id="rId7"/>
    <p:sldId id="277" r:id="rId8"/>
    <p:sldId id="293" r:id="rId9"/>
    <p:sldId id="296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>
      <p:cViewPr>
        <p:scale>
          <a:sx n="91" d="100"/>
          <a:sy n="91" d="100"/>
        </p:scale>
        <p:origin x="62" y="-115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1/25/2019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1/25/2019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1/25/2019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1/25/2019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1/25/2019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1/25/2019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1/25/2019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1/25/2019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1/25/2019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supportservices@nysed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s.gov/ocr/privacy/" TargetMode="External"/><Relationship Id="rId2" Type="http://schemas.openxmlformats.org/officeDocument/2006/relationships/hyperlink" Target="http://www2.ed.gov/policy/gen/guid/fpco/index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hhs.gov/ocr/civilrights/understanding/disability/" TargetMode="External"/><Relationship Id="rId4" Type="http://schemas.openxmlformats.org/officeDocument/2006/relationships/hyperlink" Target="https://sites.ed.gov/ide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03beekeeper.com/2015/04/vit-report-2-years-post-anaphylaxi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h.com.br/content/ABAAAgEsgAB/rcp-reanimacao-cardio-pulmona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Health and Emergency Management in School Settings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3350-2C04-4239-ACDA-C4E9925E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NYS Education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533C-F544-407F-8758-85909073E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Karen Hollowood</a:t>
            </a:r>
          </a:p>
          <a:p>
            <a:pPr marL="0" indent="0" algn="ctr">
              <a:buNone/>
            </a:pPr>
            <a:r>
              <a:rPr lang="en-US" dirty="0"/>
              <a:t>Martha Morrissey</a:t>
            </a:r>
          </a:p>
          <a:p>
            <a:pPr marL="0" indent="0" algn="ctr">
              <a:buNone/>
            </a:pPr>
            <a:r>
              <a:rPr lang="en-US" dirty="0"/>
              <a:t>Associates in School Nursing</a:t>
            </a:r>
          </a:p>
          <a:p>
            <a:pPr marL="0" indent="0" algn="ctr">
              <a:buNone/>
            </a:pPr>
            <a:r>
              <a:rPr lang="en-US" dirty="0"/>
              <a:t>518-486-6090</a:t>
            </a:r>
          </a:p>
          <a:p>
            <a:pPr marL="0" indent="0" algn="ctr">
              <a:buNone/>
            </a:pPr>
            <a:r>
              <a:rPr lang="en-US" dirty="0" err="1">
                <a:hlinkClick r:id="rId2"/>
              </a:rPr>
              <a:t>studentsupportservices@nysed.gov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Education Laws/regulations governing public school health services</a:t>
            </a:r>
          </a:p>
          <a:p>
            <a:r>
              <a:rPr lang="en-US" sz="3600" dirty="0"/>
              <a:t>Office of Children and Family Services and licensed SACC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7710854-A4CB-4B74-94D1-F06629AA6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4238" y="365126"/>
            <a:ext cx="7886700" cy="625475"/>
          </a:xfrm>
        </p:spPr>
        <p:txBody>
          <a:bodyPr/>
          <a:lstStyle/>
          <a:p>
            <a:r>
              <a:rPr lang="en-US" altLang="en-US" dirty="0"/>
              <a:t>Laws Impacting School Health Services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529285E4-DDC7-4F86-BC84-98F1B4158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828799"/>
            <a:ext cx="4800600" cy="363672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Content Placeholder 3">
            <a:extLst>
              <a:ext uri="{FF2B5EF4-FFF2-40B4-BE49-F238E27FC236}">
                <a16:creationId xmlns:a16="http://schemas.microsoft.com/office/drawing/2014/main" id="{468A26E0-E44A-47CE-993B-9B240FE4DD6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62000" y="2733674"/>
            <a:ext cx="4911271" cy="4048126"/>
          </a:xfrm>
        </p:spPr>
        <p:txBody>
          <a:bodyPr>
            <a:noAutofit/>
          </a:bodyPr>
          <a:lstStyle/>
          <a:p>
            <a:pPr marL="0" indent="0">
              <a:buClr>
                <a:srgbClr val="FF1111"/>
              </a:buClr>
              <a:buNone/>
            </a:pPr>
            <a:r>
              <a:rPr lang="en-US" altLang="en-US" sz="2000" dirty="0"/>
              <a:t>FERPA – Family Educational Rights and Privacy Act </a:t>
            </a:r>
            <a:r>
              <a:rPr lang="en-US" altLang="en-US" sz="2000" dirty="0" err="1">
                <a:hlinkClick r:id="rId2"/>
              </a:rPr>
              <a:t>USDOE</a:t>
            </a:r>
            <a:r>
              <a:rPr lang="en-US" altLang="en-US" sz="2000" dirty="0">
                <a:hlinkClick r:id="rId2"/>
              </a:rPr>
              <a:t> Family Compliance Office</a:t>
            </a:r>
            <a:endParaRPr lang="en-US" altLang="en-US" sz="2000" dirty="0"/>
          </a:p>
          <a:p>
            <a:pPr marL="0" indent="0">
              <a:buClr>
                <a:srgbClr val="FF1111"/>
              </a:buClr>
              <a:buNone/>
            </a:pPr>
            <a:r>
              <a:rPr lang="en-US" altLang="en-US" sz="2000" dirty="0"/>
              <a:t>HIPAA- Health Insurance Portability and Accountability Act</a:t>
            </a:r>
            <a:br>
              <a:rPr lang="en-US" altLang="en-US" sz="2000" dirty="0"/>
            </a:br>
            <a:r>
              <a:rPr lang="en-US" altLang="en-US" sz="2000" dirty="0" err="1">
                <a:hlinkClick r:id="rId3"/>
              </a:rPr>
              <a:t>USHHS</a:t>
            </a:r>
            <a:r>
              <a:rPr lang="en-US" altLang="en-US" sz="2000" dirty="0">
                <a:hlinkClick r:id="rId3"/>
              </a:rPr>
              <a:t>- Health Privacy Information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IDEA-Individuals with Disabilities Act   </a:t>
            </a:r>
            <a:r>
              <a:rPr lang="en-US" altLang="en-US" sz="2000" dirty="0" err="1">
                <a:hlinkClick r:id="rId4"/>
              </a:rPr>
              <a:t>USDOE</a:t>
            </a:r>
            <a:r>
              <a:rPr lang="en-US" altLang="en-US" sz="2000" dirty="0">
                <a:hlinkClick r:id="rId4"/>
              </a:rPr>
              <a:t>- IDEA</a:t>
            </a:r>
            <a:endParaRPr lang="en-US" altLang="en-US" sz="2000" dirty="0"/>
          </a:p>
          <a:p>
            <a:pPr marL="0" indent="0">
              <a:buClr>
                <a:srgbClr val="FF1111"/>
              </a:buClr>
              <a:buNone/>
            </a:pPr>
            <a:r>
              <a:rPr lang="en-US" altLang="en-US" sz="2000" dirty="0"/>
              <a:t>ADA-Americans with Disabilities Act, Section 504  </a:t>
            </a:r>
            <a:r>
              <a:rPr lang="en-US" altLang="en-US" sz="2000" dirty="0" err="1">
                <a:solidFill>
                  <a:schemeClr val="hlink"/>
                </a:solidFill>
                <a:hlinkClick r:id="rId5"/>
              </a:rPr>
              <a:t>USDOE</a:t>
            </a:r>
            <a:r>
              <a:rPr lang="en-US" altLang="en-US" sz="2000" dirty="0">
                <a:solidFill>
                  <a:schemeClr val="hlink"/>
                </a:solidFill>
                <a:hlinkClick r:id="rId5"/>
              </a:rPr>
              <a:t>- Civil Rights</a:t>
            </a:r>
            <a:endParaRPr lang="en-US" altLang="en-US" sz="2000" dirty="0"/>
          </a:p>
        </p:txBody>
      </p:sp>
      <p:sp>
        <p:nvSpPr>
          <p:cNvPr id="7173" name="Text Placeholder 4">
            <a:extLst>
              <a:ext uri="{FF2B5EF4-FFF2-40B4-BE49-F238E27FC236}">
                <a16:creationId xmlns:a16="http://schemas.microsoft.com/office/drawing/2014/main" id="{01A924B2-D294-4A70-BF5A-CBA9B74002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6153150" y="1828798"/>
            <a:ext cx="3887788" cy="363673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57F36-DB5B-430A-8266-017686C2A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857752"/>
            <a:ext cx="5484374" cy="3771648"/>
          </a:xfrm>
        </p:spPr>
        <p:txBody>
          <a:bodyPr>
            <a:normAutofit/>
          </a:bodyPr>
          <a:lstStyle/>
          <a:p>
            <a:pPr marL="117475" indent="0">
              <a:buNone/>
              <a:tabLst>
                <a:tab pos="344488" algn="l"/>
              </a:tabLst>
              <a:defRPr/>
            </a:pPr>
            <a:r>
              <a:rPr lang="en-US" dirty="0"/>
              <a:t>Education Law Article 19</a:t>
            </a:r>
          </a:p>
          <a:p>
            <a:pPr marL="117475" indent="0">
              <a:buNone/>
              <a:tabLst>
                <a:tab pos="344488" algn="l"/>
              </a:tabLst>
              <a:defRPr/>
            </a:pPr>
            <a:r>
              <a:rPr lang="en-US" dirty="0"/>
              <a:t>Education Law Articles 139 , 137, and 131</a:t>
            </a:r>
          </a:p>
          <a:p>
            <a:pPr marL="117475" indent="0">
              <a:buNone/>
              <a:tabLst>
                <a:tab pos="344488" algn="l"/>
              </a:tabLst>
              <a:defRPr/>
            </a:pPr>
            <a:r>
              <a:rPr lang="en-US" dirty="0"/>
              <a:t>Public Health Law Section 2164</a:t>
            </a:r>
          </a:p>
          <a:p>
            <a:pPr marL="117475" indent="0">
              <a:buNone/>
              <a:tabLst>
                <a:tab pos="344488" algn="l"/>
              </a:tabLst>
              <a:defRPr/>
            </a:pPr>
            <a:r>
              <a:rPr lang="en-US" dirty="0"/>
              <a:t>Public Health Law Section 3000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150107-BA53-4F18-8339-00767CAF7B2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630734"/>
            <a:ext cx="10972800" cy="762000"/>
            <a:chOff x="662940" y="1638357"/>
            <a:chExt cx="8600276" cy="904875"/>
          </a:xfrm>
        </p:grpSpPr>
        <p:grpSp>
          <p:nvGrpSpPr>
            <p:cNvPr id="7176" name="Group 7">
              <a:extLst>
                <a:ext uri="{FF2B5EF4-FFF2-40B4-BE49-F238E27FC236}">
                  <a16:creationId xmlns:a16="http://schemas.microsoft.com/office/drawing/2014/main" id="{3FBE7FFD-B370-4530-86C3-F8002903E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940" y="1638358"/>
              <a:ext cx="4297680" cy="904874"/>
              <a:chOff x="1054510" y="455304"/>
              <a:chExt cx="4297680" cy="90487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3E7513-58BD-4B93-90C9-AFD4B5A25CA1}"/>
                  </a:ext>
                </a:extLst>
              </p:cNvPr>
              <p:cNvSpPr/>
              <p:nvPr/>
            </p:nvSpPr>
            <p:spPr>
              <a:xfrm>
                <a:off x="1054510" y="455303"/>
                <a:ext cx="4296963" cy="90487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u="sng"/>
              </a:p>
            </p:txBody>
          </p:sp>
          <p:sp>
            <p:nvSpPr>
              <p:cNvPr id="7181" name="Rectangle 12">
                <a:extLst>
                  <a:ext uri="{FF2B5EF4-FFF2-40B4-BE49-F238E27FC236}">
                    <a16:creationId xmlns:a16="http://schemas.microsoft.com/office/drawing/2014/main" id="{A353F369-84E6-46DC-8CE5-68F9B528C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176" y="700260"/>
                <a:ext cx="427034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>
                    <a:solidFill>
                      <a:schemeClr val="bg1"/>
                    </a:solidFill>
                  </a:rPr>
                  <a:t>Federal Laws</a:t>
                </a:r>
              </a:p>
            </p:txBody>
          </p:sp>
        </p:grpSp>
        <p:grpSp>
          <p:nvGrpSpPr>
            <p:cNvPr id="7177" name="Group 8">
              <a:extLst>
                <a:ext uri="{FF2B5EF4-FFF2-40B4-BE49-F238E27FC236}">
                  <a16:creationId xmlns:a16="http://schemas.microsoft.com/office/drawing/2014/main" id="{03140606-4FE4-42AB-96A5-A4884B002F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0620" y="1638357"/>
              <a:ext cx="4302596" cy="904874"/>
              <a:chOff x="5652511" y="273998"/>
              <a:chExt cx="4302596" cy="90487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C808E3B-2036-4B26-A3C7-F970716A95F6}"/>
                  </a:ext>
                </a:extLst>
              </p:cNvPr>
              <p:cNvSpPr/>
              <p:nvPr/>
            </p:nvSpPr>
            <p:spPr>
              <a:xfrm>
                <a:off x="5656557" y="273998"/>
                <a:ext cx="4298550" cy="90487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79" name="Rectangle 10">
                <a:extLst>
                  <a:ext uri="{FF2B5EF4-FFF2-40B4-BE49-F238E27FC236}">
                    <a16:creationId xmlns:a16="http://schemas.microsoft.com/office/drawing/2014/main" id="{C1E5B1C6-1BDD-4846-AC23-E3E5FFD79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2511" y="540951"/>
                <a:ext cx="42721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 dirty="0">
                    <a:solidFill>
                      <a:schemeClr val="bg1"/>
                    </a:solidFill>
                  </a:rPr>
                  <a:t>State Laws</a:t>
                </a: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145B7D5-EF66-486B-AA81-DF8F35D5A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4238" y="365126"/>
            <a:ext cx="7886700" cy="823913"/>
          </a:xfrm>
        </p:spPr>
        <p:txBody>
          <a:bodyPr/>
          <a:lstStyle/>
          <a:p>
            <a:pPr algn="ctr"/>
            <a:r>
              <a:rPr lang="en-US" altLang="en-US"/>
              <a:t>School Health Services</a:t>
            </a:r>
          </a:p>
        </p:txBody>
      </p:sp>
      <p:sp>
        <p:nvSpPr>
          <p:cNvPr id="8195" name="Text Placeholder 1">
            <a:extLst>
              <a:ext uri="{FF2B5EF4-FFF2-40B4-BE49-F238E27FC236}">
                <a16:creationId xmlns:a16="http://schemas.microsoft.com/office/drawing/2014/main" id="{96F5B1B0-C971-441B-A65D-4270634B8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12039600" cy="1057275"/>
          </a:xfrm>
        </p:spPr>
        <p:txBody>
          <a:bodyPr/>
          <a:lstStyle/>
          <a:p>
            <a:r>
              <a:rPr lang="en-US" altLang="en-US" dirty="0"/>
              <a:t>Education Law Article 19 section 901, School health services include but are not limited to:</a:t>
            </a:r>
          </a:p>
          <a:p>
            <a:endParaRPr lang="en-US" altLang="en-US" dirty="0"/>
          </a:p>
        </p:txBody>
      </p:sp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F263EB77-263C-4979-A92A-80699D456AD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28600" y="2590800"/>
            <a:ext cx="5334000" cy="4038600"/>
          </a:xfrm>
        </p:spPr>
        <p:txBody>
          <a:bodyPr>
            <a:normAutofit/>
          </a:bodyPr>
          <a:lstStyle/>
          <a:p>
            <a:pPr>
              <a:buClr>
                <a:srgbClr val="FF1111"/>
              </a:buClr>
            </a:pPr>
            <a:r>
              <a:rPr lang="en-US" altLang="en-US" sz="2200" dirty="0"/>
              <a:t>Medical examinations</a:t>
            </a:r>
          </a:p>
          <a:p>
            <a:pPr>
              <a:buClr>
                <a:srgbClr val="FF1111"/>
              </a:buClr>
            </a:pPr>
            <a:r>
              <a:rPr lang="en-US" altLang="en-US" sz="2200" dirty="0"/>
              <a:t>Scoliosis screening</a:t>
            </a:r>
          </a:p>
          <a:p>
            <a:pPr>
              <a:buClr>
                <a:srgbClr val="FF1111"/>
              </a:buClr>
            </a:pPr>
            <a:r>
              <a:rPr lang="en-US" altLang="en-US" sz="2200" dirty="0"/>
              <a:t>Vision screening and audiometer tests</a:t>
            </a:r>
          </a:p>
          <a:p>
            <a:pPr>
              <a:buClr>
                <a:srgbClr val="FF1111"/>
              </a:buClr>
            </a:pPr>
            <a:r>
              <a:rPr lang="en-US" altLang="en-US" sz="2200" dirty="0"/>
              <a:t>Inform parents or other persons in parental relation to the student, pupils and teachers of the individual student's health condition subject to Federal and State confidentiality laws</a:t>
            </a:r>
          </a:p>
          <a:p>
            <a:endParaRPr lang="en-US" altLang="en-US" dirty="0"/>
          </a:p>
        </p:txBody>
      </p:sp>
      <p:sp>
        <p:nvSpPr>
          <p:cNvPr id="8197" name="Content Placeholder 3">
            <a:extLst>
              <a:ext uri="{FF2B5EF4-FFF2-40B4-BE49-F238E27FC236}">
                <a16:creationId xmlns:a16="http://schemas.microsoft.com/office/drawing/2014/main" id="{3B52F8CF-17AB-4D30-B3AD-87A19622FA5F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096000" y="2590800"/>
            <a:ext cx="5867400" cy="4038600"/>
          </a:xfrm>
        </p:spPr>
        <p:txBody>
          <a:bodyPr>
            <a:normAutofit/>
          </a:bodyPr>
          <a:lstStyle/>
          <a:p>
            <a:pPr>
              <a:buClr>
                <a:srgbClr val="FF1111"/>
              </a:buClr>
            </a:pPr>
            <a:r>
              <a:rPr lang="en-US" altLang="en-US" sz="2200" dirty="0"/>
              <a:t>Guide parents, students and teachers in procedures for preventing and correcting defects and diseases</a:t>
            </a:r>
          </a:p>
          <a:p>
            <a:pPr>
              <a:buClr>
                <a:srgbClr val="FF1111"/>
              </a:buClr>
            </a:pPr>
            <a:r>
              <a:rPr lang="en-US" altLang="en-US" sz="2200" b="1" i="1" dirty="0">
                <a:solidFill>
                  <a:srgbClr val="C00000"/>
                </a:solidFill>
              </a:rPr>
              <a:t>Instruct the school personnel in procedures to take in case of accident or illness</a:t>
            </a:r>
          </a:p>
          <a:p>
            <a:pPr>
              <a:buClr>
                <a:srgbClr val="FF1111"/>
              </a:buClr>
            </a:pPr>
            <a:r>
              <a:rPr lang="en-US" altLang="en-US" sz="2200" dirty="0"/>
              <a:t>Survey and make necessary recommendations concerning the health and safety aspects of school facilities and the provision of health information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59E6-F904-4480-A767-B7B8641D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0" y="609600"/>
            <a:ext cx="3932237" cy="4114800"/>
          </a:xfrm>
        </p:spPr>
        <p:txBody>
          <a:bodyPr>
            <a:normAutofit/>
          </a:bodyPr>
          <a:lstStyle/>
          <a:p>
            <a:r>
              <a:rPr lang="en-US" sz="2800" dirty="0"/>
              <a:t>Education Law Article 19 section 902 requires school districts to employ a director of school health services, (commonly referred to as the medical director) to oversee school health services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634E1E-6CFA-4B1F-9FBA-7B839EEEB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67781" y="1600201"/>
            <a:ext cx="1905000" cy="2895600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2A879-2C82-4378-988C-771892F32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6200" y="4873752"/>
            <a:ext cx="3932237" cy="1374648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A medical director must be a duly licensed physician or nurse practitioner</a:t>
            </a:r>
          </a:p>
        </p:txBody>
      </p:sp>
      <p:pic>
        <p:nvPicPr>
          <p:cNvPr id="5" name="Picture 4" descr="imagesCATS91CH">
            <a:extLst>
              <a:ext uri="{FF2B5EF4-FFF2-40B4-BE49-F238E27FC236}">
                <a16:creationId xmlns:a16="http://schemas.microsoft.com/office/drawing/2014/main" id="{0C5B0A31-808E-4425-9FC9-DFFC162BA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457200"/>
            <a:ext cx="5456237" cy="457200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51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236"/>
            <a:ext cx="11201400" cy="1325563"/>
          </a:xfrm>
        </p:spPr>
        <p:txBody>
          <a:bodyPr/>
          <a:lstStyle/>
          <a:p>
            <a:r>
              <a:rPr lang="en-US" dirty="0"/>
              <a:t>Epinephrine Auto-injectors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  <a:p>
            <a:r>
              <a:rPr lang="en-US" u="sng" dirty="0"/>
              <a:t>Student or staff in the building: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u="sng" dirty="0"/>
              <a:t>Students with provider orders: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Unlicensed staff trained by RN, NP, PA or physician MD/DO may administer an epinephrine auto-injector to a </a:t>
            </a:r>
            <a:r>
              <a:rPr lang="en-US" sz="2600" b="1" dirty="0"/>
              <a:t>specific student </a:t>
            </a:r>
            <a:r>
              <a:rPr lang="en-US" sz="2600" dirty="0"/>
              <a:t>during the school day on school property and at any school function, in emergency situations, where an appropriately licensed health professional is not available in accordance with the provider’s order. 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AF690C-2A5F-4B61-A0E2-C559D4AB60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Unlicensed staff trained per District protocol may administer epinephrine auto-injectors in the event of an emergency pursuant to the requirements of section 3000-c of the public health law to any student or staff in a school building having anaphylactic symptoms – whether or not there is a previous history of severe allergic reaction. </a:t>
            </a:r>
          </a:p>
          <a:p>
            <a:pPr marL="0" indent="0">
              <a:buNone/>
            </a:pPr>
            <a:r>
              <a:rPr lang="en-US" sz="2600" dirty="0"/>
              <a:t>	</a:t>
            </a:r>
          </a:p>
          <a:p>
            <a:endParaRPr lang="en-US" dirty="0"/>
          </a:p>
        </p:txBody>
      </p:sp>
      <p:pic>
        <p:nvPicPr>
          <p:cNvPr id="11" name="Picture 10" descr="A close up of a bottle&#10;&#10;Description automatically generated">
            <a:extLst>
              <a:ext uri="{FF2B5EF4-FFF2-40B4-BE49-F238E27FC236}">
                <a16:creationId xmlns:a16="http://schemas.microsoft.com/office/drawing/2014/main" id="{81FEC7B8-A7A7-42CF-B49C-BE220BFBF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8800" y="1"/>
            <a:ext cx="6553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3DDEE15-5678-484C-8E12-589C27D68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9220"/>
            <a:ext cx="8001000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200" dirty="0"/>
            </a:br>
            <a:r>
              <a:rPr lang="en-US" altLang="en-US" sz="4000" dirty="0"/>
              <a:t>Automatic External Defibrillators (AED)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D5D936C-8DB4-4BEC-A829-4FBB80D12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93726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Required in all public schools and at school sponsored events.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PAD application must be filed with regional EMS office.  Requires a collaborative agreement with an emergency health care provider; a physician, NP, or PA certified in emergency medicine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Staff currently certified in CPR/AED must be on site during school day and at school sponsored events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Use of an AED must be reported to regional EMS office.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AED must be maintained and checked on a regular basis to ensure function.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9B518-42A6-42D7-8869-96E90FE90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24875" y="0"/>
            <a:ext cx="3590925" cy="282138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968D-E9DD-4440-A702-4792DBB64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Emergency Drills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5EEB4-8C95-4D2C-8A7B-45E8144DE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School emergency drill planning should include how to meet student chronic health needs during lockdowns.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Students with diabetes will need access to glucose replacement.  Classrooms can store juice boxes etc. for this purpose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Students with asthma should carry their inhalers with them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Cell phones carried by teachers may alert authorities to a health emergency.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Epinephrine auto-injectors should be kept as close to the student as possible.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Basic First Aid supplies in each room with staff instructed how to use, and written prompts ( e.g. gauze, gloves, tape, </a:t>
            </a:r>
            <a:r>
              <a:rPr lang="en-US" dirty="0" err="1"/>
              <a:t>bandaids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80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9250-4BFD-4089-83CA-23441EE5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Children and Family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C8C6-9971-4CF7-A89A-349E20FF5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Programs with licensed by OCFS should contact them for information on how they are to handle health emergencies.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641AB7-47D2-4A16-96E7-6379229C7C76}"/>
              </a:ext>
            </a:extLst>
          </p:cNvPr>
          <p:cNvSpPr/>
          <p:nvPr/>
        </p:nvSpPr>
        <p:spPr>
          <a:xfrm>
            <a:off x="838200" y="2967335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NYS OCFS Division of Childcare Services (Home Office)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(518) 474-9454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86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167</TotalTime>
  <Words>599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Franklin Gothic Medium</vt:lpstr>
      <vt:lpstr>Wingdings</vt:lpstr>
      <vt:lpstr>Medical Design 16x9</vt:lpstr>
      <vt:lpstr>Health and Emergency Management in School Settings</vt:lpstr>
      <vt:lpstr>Overview</vt:lpstr>
      <vt:lpstr>Laws Impacting School Health Services</vt:lpstr>
      <vt:lpstr>School Health Services</vt:lpstr>
      <vt:lpstr>Education Law Article 19 section 902 requires school districts to employ a director of school health services, (commonly referred to as the medical director) to oversee school health services</vt:lpstr>
      <vt:lpstr>Epinephrine Auto-injectors</vt:lpstr>
      <vt:lpstr> Automatic External Defibrillators (AED) </vt:lpstr>
      <vt:lpstr>School Emergency Drills</vt:lpstr>
      <vt:lpstr>Office of Children and Family Services</vt:lpstr>
      <vt:lpstr>NYS Education Department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Emergency Management in School Settings</dc:title>
  <dc:creator>Karen Hollowood</dc:creator>
  <cp:lastModifiedBy>Jolynn Thaickal</cp:lastModifiedBy>
  <cp:revision>12</cp:revision>
  <dcterms:created xsi:type="dcterms:W3CDTF">2018-11-05T15:34:09Z</dcterms:created>
  <dcterms:modified xsi:type="dcterms:W3CDTF">2019-01-25T15:53:41Z</dcterms:modified>
</cp:coreProperties>
</file>