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9"/>
  </p:notesMasterIdLst>
  <p:sldIdLst>
    <p:sldId id="260" r:id="rId2"/>
    <p:sldId id="263" r:id="rId3"/>
    <p:sldId id="257" r:id="rId4"/>
    <p:sldId id="259" r:id="rId5"/>
    <p:sldId id="265" r:id="rId6"/>
    <p:sldId id="261" r:id="rId7"/>
    <p:sldId id="262" r:id="rId8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977F522-CE40-46A9-BCD5-9FDC25DCECF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95D8CD3B-65FB-4E81-B756-005FE8D41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DRAFT of the Global Regents. </a:t>
            </a:r>
          </a:p>
          <a:p>
            <a:r>
              <a:rPr lang="en-US" dirty="0"/>
              <a:t>A </a:t>
            </a:r>
            <a:r>
              <a:rPr lang="en-US" baseline="0" dirty="0"/>
              <a:t>point to highlight is that primary and secondary sources are used in EVERY part of the exam.</a:t>
            </a:r>
            <a:endParaRPr lang="en-US" dirty="0"/>
          </a:p>
          <a:p>
            <a:r>
              <a:rPr lang="en-US" dirty="0"/>
              <a:t>This draft design was used to</a:t>
            </a:r>
            <a:r>
              <a:rPr lang="en-US" baseline="0" dirty="0"/>
              <a:t> gather feedback from the field…next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99">
              <a:defRPr/>
            </a:pPr>
            <a:fld id="{362CF097-6D84-5D48-948E-76EC74F1386F}" type="slidenum">
              <a:rPr lang="en-US">
                <a:solidFill>
                  <a:prstClr val="black"/>
                </a:solidFill>
                <a:latin typeface="Calibri"/>
              </a:rPr>
              <a:pPr defTabSz="928299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354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1190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9364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48824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9894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15075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878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0200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7188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C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4884"/>
                </a:solidFill>
              </a:rPr>
              <a:pPr/>
              <a:t>‹#›</a:t>
            </a:fld>
            <a:endParaRPr lang="en-US">
              <a:solidFill>
                <a:srgbClr val="0048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1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72157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5286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5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1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30155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8223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3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urriculum-instruction/social-studies-resource-guide-and-core-curriculum-199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12.nysed.gov/assessment/ss/hs/ghg-transitionspecificationgrid.pdf" TargetMode="External"/><Relationship Id="rId5" Type="http://schemas.openxmlformats.org/officeDocument/2006/relationships/hyperlink" Target="http://www.p12.nysed.gov/assessment/ss/hs/ghg-faqtransitiontimeline.pdf" TargetMode="External"/><Relationship Id="rId4" Type="http://schemas.openxmlformats.org/officeDocument/2006/relationships/hyperlink" Target="http://www.nysed.gov/common/nysed/files/sslear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7D6C0-AD8D-41B5-9514-92E06399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1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C45318-1502-4EC7-87CD-F2A707604D21}"/>
              </a:ext>
            </a:extLst>
          </p:cNvPr>
          <p:cNvSpPr/>
          <p:nvPr/>
        </p:nvSpPr>
        <p:spPr>
          <a:xfrm>
            <a:off x="773389" y="1035163"/>
            <a:ext cx="8757471" cy="273921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  <a:t>The New York State </a:t>
            </a:r>
            <a:br>
              <a:rPr lang="en-US" altLang="en-US" sz="40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</a:br>
            <a:r>
              <a:rPr lang="en-US" altLang="en-US" sz="40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  <a:t>Education Department</a:t>
            </a:r>
            <a:br>
              <a:rPr lang="en-US" altLang="en-US" sz="28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</a:br>
            <a:br>
              <a:rPr lang="en-US" altLang="en-US" sz="28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</a:br>
            <a:r>
              <a:rPr lang="en-US" altLang="en-US" sz="32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  <a:t>Transition Regents Examination in</a:t>
            </a:r>
            <a:r>
              <a:rPr lang="en-US" altLang="en-US" sz="28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US" altLang="en-US" sz="3200" b="1" dirty="0">
                <a:solidFill>
                  <a:srgbClr val="002C51"/>
                </a:solidFill>
                <a:latin typeface="Bookman Old Style" panose="02050604050505020204" pitchFamily="18" charset="0"/>
                <a:ea typeface="+mj-ea"/>
                <a:cs typeface="+mj-cs"/>
              </a:rPr>
              <a:t>Global History &amp; Geography – Grade 10</a:t>
            </a:r>
            <a:endParaRPr lang="en-US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C0AD32F-5E78-4BCB-8388-6CE3B29CB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60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C532A1-6AC6-434E-8FA1-F631CE18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8998EE-AAEF-480E-8D7A-74EB94B17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6E5C206-D3B2-47BC-A95D-0E250CDA5437}"/>
              </a:ext>
            </a:extLst>
          </p:cNvPr>
          <p:cNvSpPr txBox="1">
            <a:spLocks/>
          </p:cNvSpPr>
          <p:nvPr/>
        </p:nvSpPr>
        <p:spPr>
          <a:xfrm>
            <a:off x="272888" y="583798"/>
            <a:ext cx="9521743" cy="141245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dirty="0">
                <a:solidFill>
                  <a:srgbClr val="002C51"/>
                </a:solidFill>
                <a:latin typeface="Bookman Old Style" panose="02050604050505020204" pitchFamily="18" charset="0"/>
                <a:ea typeface="+mn-ea"/>
                <a:cs typeface="+mn-cs"/>
              </a:rPr>
              <a:t>Dates for Transition Regents Examination in Global History and Geography – Grade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4A7B93-D74C-4703-9E0C-520F1E770C10}"/>
              </a:ext>
            </a:extLst>
          </p:cNvPr>
          <p:cNvSpPr txBox="1"/>
          <p:nvPr/>
        </p:nvSpPr>
        <p:spPr>
          <a:xfrm>
            <a:off x="1266417" y="2714293"/>
            <a:ext cx="7816035" cy="156966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C51"/>
                </a:solidFill>
                <a:latin typeface="Bookman Old Style" panose="02050604050505020204" pitchFamily="18" charset="0"/>
              </a:rPr>
              <a:t>First administration June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C51"/>
                </a:solidFill>
                <a:latin typeface="Bookman Old Style" panose="02050604050505020204" pitchFamily="18" charset="0"/>
              </a:rPr>
              <a:t>Last administration June 2020</a:t>
            </a:r>
          </a:p>
        </p:txBody>
      </p:sp>
    </p:spTree>
    <p:extLst>
      <p:ext uri="{BB962C8B-B14F-4D97-AF65-F5344CB8AC3E}">
        <p14:creationId xmlns:p14="http://schemas.microsoft.com/office/powerpoint/2010/main" val="149456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86" y="164856"/>
            <a:ext cx="8596668" cy="1320800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C51"/>
                </a:solidFill>
                <a:latin typeface="Bookman Old Style" panose="02050604050505020204" pitchFamily="18" charset="0"/>
                <a:ea typeface="+mn-ea"/>
                <a:cs typeface="+mn-cs"/>
              </a:rPr>
              <a:t>Format Comparison of Global History and Geography Regents Exams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7947" y="1691055"/>
            <a:ext cx="2667000" cy="1108075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US" sz="14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Previous Global Design </a:t>
            </a:r>
          </a:p>
          <a:p>
            <a:pPr algn="ctr" defTabSz="914400">
              <a:spcBef>
                <a:spcPct val="20000"/>
              </a:spcBef>
            </a:pPr>
            <a:r>
              <a:rPr lang="en-US" sz="14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(grade 9–10); </a:t>
            </a:r>
          </a:p>
          <a:p>
            <a:pPr algn="ctr" defTabSz="914400">
              <a:spcBef>
                <a:spcPct val="20000"/>
              </a:spcBef>
            </a:pPr>
            <a:r>
              <a:rPr lang="en-US" sz="14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Last administration </a:t>
            </a:r>
          </a:p>
          <a:p>
            <a:pPr algn="ctr" defTabSz="914400">
              <a:spcBef>
                <a:spcPct val="20000"/>
              </a:spcBef>
            </a:pPr>
            <a:r>
              <a:rPr lang="en-US" sz="14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January 2018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947" y="2794124"/>
            <a:ext cx="2667000" cy="3224212"/>
          </a:xfrm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50 Multiple-Choice Questions</a:t>
            </a: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1 Thematic Essay</a:t>
            </a: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defTabSz="914400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1 Document-Based Essay</a:t>
            </a:r>
          </a:p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961764" y="1696611"/>
            <a:ext cx="2643612" cy="109696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rgbClr val="002C51"/>
                </a:solidFill>
                <a:latin typeface="Bookman Old Style" panose="02050604050505020204" pitchFamily="18" charset="0"/>
              </a:rPr>
              <a:t>Transition Global Design </a:t>
            </a:r>
          </a:p>
          <a:p>
            <a:pPr algn="ctr"/>
            <a:r>
              <a:rPr lang="en-US" sz="1400" dirty="0">
                <a:solidFill>
                  <a:srgbClr val="002C51"/>
                </a:solidFill>
                <a:latin typeface="Bookman Old Style" panose="02050604050505020204" pitchFamily="18" charset="0"/>
              </a:rPr>
              <a:t>(grade 10);</a:t>
            </a:r>
          </a:p>
          <a:p>
            <a:pPr algn="ctr"/>
            <a:r>
              <a:rPr lang="en-US" sz="1400" dirty="0">
                <a:solidFill>
                  <a:srgbClr val="002C51"/>
                </a:solidFill>
                <a:latin typeface="Bookman Old Style" panose="02050604050505020204" pitchFamily="18" charset="0"/>
              </a:rPr>
              <a:t>First administration </a:t>
            </a:r>
          </a:p>
          <a:p>
            <a:pPr algn="ctr"/>
            <a:r>
              <a:rPr lang="en-US" sz="1400" dirty="0">
                <a:solidFill>
                  <a:srgbClr val="002C51"/>
                </a:solidFill>
                <a:latin typeface="Bookman Old Style" panose="02050604050505020204" pitchFamily="18" charset="0"/>
              </a:rPr>
              <a:t>June 2018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961764" y="2793573"/>
            <a:ext cx="2643612" cy="323532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30 Multiple-Choice Questions</a:t>
            </a:r>
          </a:p>
          <a:p>
            <a:endParaRPr lang="en-US" sz="18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endParaRPr lang="en-US" sz="18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r>
              <a:rPr lang="en-US" sz="18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1 Thematic Essay</a:t>
            </a:r>
          </a:p>
          <a:p>
            <a:pPr marL="0" indent="0">
              <a:buNone/>
            </a:pPr>
            <a:endParaRPr lang="en-US" sz="18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2C51"/>
              </a:solidFill>
              <a:latin typeface="Bookman Old Style" panose="02050604050505020204" pitchFamily="18" charset="0"/>
            </a:endParaRPr>
          </a:p>
          <a:p>
            <a:r>
              <a:rPr lang="en-US" sz="18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1 Document-Based Essay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0A90ACE-667D-43C1-890E-506D59693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06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2593E34-F810-4CF4-8221-F9D9782F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7364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2C51"/>
                </a:solidFill>
                <a:latin typeface="Bookman Old Style" panose="02050604050505020204" pitchFamily="18" charset="0"/>
                <a:ea typeface="+mn-ea"/>
                <a:cs typeface="+mn-cs"/>
              </a:rPr>
              <a:t>Components and Weighting of Global History and Geography Examinations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F6389-1E06-46C3-9058-F0C12A41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>
                <a:solidFill>
                  <a:srgbClr val="002C51">
                    <a:tint val="75000"/>
                  </a:srgbClr>
                </a:solidFill>
                <a:latin typeface="Helvetica"/>
              </a:rPr>
              <a:pPr/>
              <a:t>4</a:t>
            </a:fld>
            <a:endParaRPr lang="en-US">
              <a:solidFill>
                <a:srgbClr val="002C51">
                  <a:tint val="75000"/>
                </a:srgbClr>
              </a:solidFill>
              <a:latin typeface="Helvetica"/>
            </a:endParaRPr>
          </a:p>
        </p:txBody>
      </p:sp>
      <p:graphicFrame>
        <p:nvGraphicFramePr>
          <p:cNvPr id="9" name="Content Placeholder 11">
            <a:extLst>
              <a:ext uri="{FF2B5EF4-FFF2-40B4-BE49-F238E27FC236}">
                <a16:creationId xmlns:a16="http://schemas.microsoft.com/office/drawing/2014/main" id="{BEE3930C-AEF9-4F10-B60E-B0DB57DEAC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30117"/>
              </p:ext>
            </p:extLst>
          </p:nvPr>
        </p:nvGraphicFramePr>
        <p:xfrm>
          <a:off x="5158661" y="1638163"/>
          <a:ext cx="3579986" cy="45088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7004">
                  <a:extLst>
                    <a:ext uri="{9D8B030D-6E8A-4147-A177-3AD203B41FA5}">
                      <a16:colId xmlns:a16="http://schemas.microsoft.com/office/drawing/2014/main" val="3644646476"/>
                    </a:ext>
                  </a:extLst>
                </a:gridCol>
                <a:gridCol w="1037004">
                  <a:extLst>
                    <a:ext uri="{9D8B030D-6E8A-4147-A177-3AD203B41FA5}">
                      <a16:colId xmlns:a16="http://schemas.microsoft.com/office/drawing/2014/main" val="2333131864"/>
                    </a:ext>
                  </a:extLst>
                </a:gridCol>
                <a:gridCol w="1505978">
                  <a:extLst>
                    <a:ext uri="{9D8B030D-6E8A-4147-A177-3AD203B41FA5}">
                      <a16:colId xmlns:a16="http://schemas.microsoft.com/office/drawing/2014/main" val="306720251"/>
                    </a:ext>
                  </a:extLst>
                </a:gridCol>
              </a:tblGrid>
              <a:tr h="46450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Global Transition (10 only)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496174"/>
                  </a:ext>
                </a:extLst>
              </a:tr>
              <a:tr h="9378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Item </a:t>
                      </a:r>
                    </a:p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Types</a:t>
                      </a:r>
                    </a:p>
                    <a:p>
                      <a:pPr algn="ctr"/>
                      <a:endParaRPr lang="en-US" sz="16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No. of </a:t>
                      </a:r>
                    </a:p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Items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Bookman Old Style" panose="02050604050505020204" pitchFamily="18" charset="0"/>
                        </a:rPr>
                        <a:t>Approximate</a:t>
                      </a:r>
                    </a:p>
                    <a:p>
                      <a:pPr algn="ctr"/>
                      <a:r>
                        <a:rPr lang="en-US" sz="1500" b="1" dirty="0">
                          <a:latin typeface="Bookman Old Style" panose="02050604050505020204" pitchFamily="18" charset="0"/>
                        </a:rPr>
                        <a:t>Weighting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604706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MCQs</a:t>
                      </a: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55%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65192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THM</a:t>
                      </a: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479730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SCF</a:t>
                      </a: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11–14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358856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DBQ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37505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11">
            <a:extLst>
              <a:ext uri="{FF2B5EF4-FFF2-40B4-BE49-F238E27FC236}">
                <a16:creationId xmlns:a16="http://schemas.microsoft.com/office/drawing/2014/main" id="{482DA990-5FA6-4E97-B1EF-70B4C65FB2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923305"/>
              </p:ext>
            </p:extLst>
          </p:nvPr>
        </p:nvGraphicFramePr>
        <p:xfrm>
          <a:off x="1234407" y="1638163"/>
          <a:ext cx="3724092" cy="45088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9705">
                  <a:extLst>
                    <a:ext uri="{9D8B030D-6E8A-4147-A177-3AD203B41FA5}">
                      <a16:colId xmlns:a16="http://schemas.microsoft.com/office/drawing/2014/main" val="3644646476"/>
                    </a:ext>
                  </a:extLst>
                </a:gridCol>
                <a:gridCol w="1099705">
                  <a:extLst>
                    <a:ext uri="{9D8B030D-6E8A-4147-A177-3AD203B41FA5}">
                      <a16:colId xmlns:a16="http://schemas.microsoft.com/office/drawing/2014/main" val="2333131864"/>
                    </a:ext>
                  </a:extLst>
                </a:gridCol>
                <a:gridCol w="1524682">
                  <a:extLst>
                    <a:ext uri="{9D8B030D-6E8A-4147-A177-3AD203B41FA5}">
                      <a16:colId xmlns:a16="http://schemas.microsoft.com/office/drawing/2014/main" val="306720251"/>
                    </a:ext>
                  </a:extLst>
                </a:gridCol>
              </a:tblGrid>
              <a:tr h="46450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Previous Global (9/10)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496174"/>
                  </a:ext>
                </a:extLst>
              </a:tr>
              <a:tr h="9378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Item </a:t>
                      </a:r>
                    </a:p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Types</a:t>
                      </a:r>
                    </a:p>
                    <a:p>
                      <a:pPr algn="ctr"/>
                      <a:endParaRPr lang="en-US" sz="16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No. of </a:t>
                      </a:r>
                    </a:p>
                    <a:p>
                      <a:pPr algn="ctr"/>
                      <a:r>
                        <a:rPr lang="en-US" sz="1600" b="1" dirty="0">
                          <a:latin typeface="Bookman Old Style" panose="02050604050505020204" pitchFamily="18" charset="0"/>
                        </a:rPr>
                        <a:t>Items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Bookman Old Style" panose="02050604050505020204" pitchFamily="18" charset="0"/>
                        </a:rPr>
                        <a:t>Approximate</a:t>
                      </a:r>
                    </a:p>
                    <a:p>
                      <a:pPr algn="ctr"/>
                      <a:r>
                        <a:rPr lang="en-US" sz="1500" b="1" dirty="0">
                          <a:latin typeface="Bookman Old Style" panose="02050604050505020204" pitchFamily="18" charset="0"/>
                        </a:rPr>
                        <a:t>Weighting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7604706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MCQs</a:t>
                      </a: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55%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65192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Bookman Old Style" panose="02050604050505020204" pitchFamily="18" charset="0"/>
                        </a:rPr>
                        <a:t>THM</a:t>
                      </a:r>
                      <a:endParaRPr lang="en-US" sz="1600" dirty="0"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479730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SCF</a:t>
                      </a:r>
                    </a:p>
                    <a:p>
                      <a:pPr algn="ctr"/>
                      <a:endParaRPr lang="en-US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11–14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358856"/>
                  </a:ext>
                </a:extLst>
              </a:tr>
              <a:tr h="776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DBQ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7491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4B363681-EE53-48AA-834D-95F67022C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92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C0D7-4C83-4FAA-8992-7E09F6C2F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Components and Raw Points Available for </a:t>
            </a:r>
            <a:br>
              <a:rPr lang="en-US" sz="2000" b="1" dirty="0">
                <a:solidFill>
                  <a:srgbClr val="002C51"/>
                </a:solidFill>
                <a:latin typeface="Bookman Old Style" panose="02050604050505020204" pitchFamily="18" charset="0"/>
              </a:rPr>
            </a:br>
            <a:r>
              <a:rPr lang="en-US" sz="20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Transition Regents Examination in </a:t>
            </a:r>
            <a:br>
              <a:rPr lang="en-US" sz="2000" b="1" dirty="0">
                <a:solidFill>
                  <a:srgbClr val="002C51"/>
                </a:solidFill>
                <a:latin typeface="Bookman Old Style" panose="02050604050505020204" pitchFamily="18" charset="0"/>
              </a:rPr>
            </a:br>
            <a:r>
              <a:rPr lang="en-US" sz="20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Global History and Geography – Grade 10 </a:t>
            </a:r>
            <a:endParaRPr lang="en-US" sz="2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E5DDCF3-EC30-4F00-B0F6-3B28E348B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463883"/>
              </p:ext>
            </p:extLst>
          </p:nvPr>
        </p:nvGraphicFramePr>
        <p:xfrm>
          <a:off x="677335" y="1802673"/>
          <a:ext cx="8596670" cy="48713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9334">
                  <a:extLst>
                    <a:ext uri="{9D8B030D-6E8A-4147-A177-3AD203B41FA5}">
                      <a16:colId xmlns:a16="http://schemas.microsoft.com/office/drawing/2014/main" val="2871886668"/>
                    </a:ext>
                  </a:extLst>
                </a:gridCol>
                <a:gridCol w="1719334">
                  <a:extLst>
                    <a:ext uri="{9D8B030D-6E8A-4147-A177-3AD203B41FA5}">
                      <a16:colId xmlns:a16="http://schemas.microsoft.com/office/drawing/2014/main" val="2296028236"/>
                    </a:ext>
                  </a:extLst>
                </a:gridCol>
                <a:gridCol w="1719334">
                  <a:extLst>
                    <a:ext uri="{9D8B030D-6E8A-4147-A177-3AD203B41FA5}">
                      <a16:colId xmlns:a16="http://schemas.microsoft.com/office/drawing/2014/main" val="1676711841"/>
                    </a:ext>
                  </a:extLst>
                </a:gridCol>
                <a:gridCol w="1719334">
                  <a:extLst>
                    <a:ext uri="{9D8B030D-6E8A-4147-A177-3AD203B41FA5}">
                      <a16:colId xmlns:a16="http://schemas.microsoft.com/office/drawing/2014/main" val="2241485149"/>
                    </a:ext>
                  </a:extLst>
                </a:gridCol>
                <a:gridCol w="1719334">
                  <a:extLst>
                    <a:ext uri="{9D8B030D-6E8A-4147-A177-3AD203B41FA5}">
                      <a16:colId xmlns:a16="http://schemas.microsoft.com/office/drawing/2014/main" val="2713847244"/>
                    </a:ext>
                  </a:extLst>
                </a:gridCol>
              </a:tblGrid>
              <a:tr h="10917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</a:ln>
                          <a:latin typeface="Bookman Old Style" panose="02050604050505020204" pitchFamily="18" charset="0"/>
                        </a:rPr>
                        <a:t>Part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</a:ln>
                          <a:latin typeface="Bookman Old Style" panose="02050604050505020204" pitchFamily="18" charset="0"/>
                        </a:rPr>
                        <a:t>Question Type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</a:ln>
                          <a:latin typeface="Bookman Old Style" panose="02050604050505020204" pitchFamily="18" charset="0"/>
                        </a:rPr>
                        <a:t>Number of Questions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</a:ln>
                          <a:latin typeface="Bookman Old Style" panose="02050604050505020204" pitchFamily="18" charset="0"/>
                        </a:rPr>
                        <a:t>Raw-Score Credits Available for Each Question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</a:ln>
                          <a:latin typeface="Bookman Old Style" panose="02050604050505020204" pitchFamily="18" charset="0"/>
                        </a:rPr>
                        <a:t>Total Number of Raw-Score Credits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4015905"/>
                  </a:ext>
                </a:extLst>
              </a:tr>
              <a:tr h="4824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Multiple-Choice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0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86163"/>
                  </a:ext>
                </a:extLst>
              </a:tr>
              <a:tr h="10917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Thematic Essay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0, 0.5, 1.0, 1.5, 2.0, 2.5, 3.0, 3.5, 4.0, 4.5, or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26827"/>
                  </a:ext>
                </a:extLst>
              </a:tr>
              <a:tr h="4847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III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DBQ Scaffolding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0, 1,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031613"/>
                  </a:ext>
                </a:extLst>
              </a:tr>
              <a:tr h="1294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III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DBQ essay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0, 0.5, 1.0, 1.5, 2.0, 2.5, 3.0, 3.5, 4.0, 4.5, or 5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Bookman Old Style" panose="020506040505050202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1784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2B6E54D-84AD-43D7-8D65-8764F3521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431" y="5867535"/>
            <a:ext cx="2502634" cy="86028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96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484B1F-5149-4BDB-B774-3B38EDAF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6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0DBCEE-986E-4328-ADAA-80F206157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526" y="97166"/>
            <a:ext cx="5631827" cy="6630650"/>
          </a:xfrm>
          <a:prstGeom prst="rect">
            <a:avLst/>
          </a:prstGeom>
          <a:ln w="12700">
            <a:solidFill>
              <a:srgbClr val="00206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BC9A59-C123-4D8D-B85E-0C29C12B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65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D61DAD-3672-46E1-B125-0A3C27E8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423C-4983-41F1-A5CB-CA7479874DC3}" type="slidenum">
              <a:rPr lang="en-US" smtClean="0">
                <a:solidFill>
                  <a:srgbClr val="002C51">
                    <a:tint val="75000"/>
                  </a:srgbClr>
                </a:solidFill>
              </a:rPr>
              <a:pPr/>
              <a:t>7</a:t>
            </a:fld>
            <a:endParaRPr lang="en-US">
              <a:solidFill>
                <a:srgbClr val="002C51">
                  <a:tint val="75000"/>
                </a:srgb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F2B982-43C9-47C7-A23A-C46BBB25B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29" y="5720031"/>
            <a:ext cx="2931736" cy="100778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1CD594-5227-44F0-979F-599F6565C77A}"/>
              </a:ext>
            </a:extLst>
          </p:cNvPr>
          <p:cNvSpPr txBox="1"/>
          <p:nvPr/>
        </p:nvSpPr>
        <p:spPr>
          <a:xfrm>
            <a:off x="879810" y="351692"/>
            <a:ext cx="7710853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Links to Documents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6F669F-B51A-4316-956D-72F2D8E964E9}"/>
              </a:ext>
            </a:extLst>
          </p:cNvPr>
          <p:cNvSpPr txBox="1"/>
          <p:nvPr/>
        </p:nvSpPr>
        <p:spPr>
          <a:xfrm>
            <a:off x="1055077" y="2321169"/>
            <a:ext cx="7236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C51"/>
                </a:solidFill>
                <a:latin typeface="Bookman Old Style" panose="02050604050505020204" pitchFamily="18" charset="0"/>
              </a:rPr>
              <a:t>NYS Social Studies Resource Guide and Core Curriculum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http://www.nysed.gov/curriculum-instruction/social-studies-resource-guide-and-core-curriculum-1998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NYS Learning Standards for Social Studies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hlinkClick r:id="rId4"/>
              </a:rPr>
              <a:t>http://www.nysed.gov/common/nysed/files/sslearn.pdf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Frequently Asked Questions Memo (November 2016)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hlinkClick r:id="rId5"/>
              </a:rPr>
              <a:t>http://www.p12.nysed.gov/assessment/ss/hs/ghg-faqtransitiontimeline.pdf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Specifications Grid for Transition Regents Examination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hlinkClick r:id="rId6"/>
              </a:rPr>
              <a:t>http://www.p12.nysed.gov/assessment/ss/hs/ghg-transitionspecificationgrid.pdf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43656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808080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542378"/>
      </a:hlink>
      <a:folHlink>
        <a:srgbClr val="AB73D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808080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385</Words>
  <Application>Microsoft Office PowerPoint</Application>
  <PresentationFormat>Widescreen</PresentationFormat>
  <Paragraphs>115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Calibri</vt:lpstr>
      <vt:lpstr>Helvetica</vt:lpstr>
      <vt:lpstr>Trebuchet MS</vt:lpstr>
      <vt:lpstr>Wingdings 3</vt:lpstr>
      <vt:lpstr>Facet</vt:lpstr>
      <vt:lpstr>PowerPoint Presentation</vt:lpstr>
      <vt:lpstr>PowerPoint Presentation</vt:lpstr>
      <vt:lpstr>Format Comparison of Global History and Geography Regents Exams</vt:lpstr>
      <vt:lpstr>Components and Weighting of Global History and Geography Examinations</vt:lpstr>
      <vt:lpstr>Components and Raw Points Available for  Transition Regents Examination in  Global History and Geography – Grade 10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Comparison of Global History and Geography Regents Exams</dc:title>
  <dc:creator>Dan King</dc:creator>
  <cp:lastModifiedBy>Dan King</cp:lastModifiedBy>
  <cp:revision>31</cp:revision>
  <cp:lastPrinted>2018-02-16T23:48:37Z</cp:lastPrinted>
  <dcterms:created xsi:type="dcterms:W3CDTF">2018-02-14T19:35:45Z</dcterms:created>
  <dcterms:modified xsi:type="dcterms:W3CDTF">2018-08-17T12:28:21Z</dcterms:modified>
</cp:coreProperties>
</file>