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4"/>
  </p:notesMasterIdLst>
  <p:handoutMasterIdLst>
    <p:handoutMasterId r:id="rId35"/>
  </p:handoutMasterIdLst>
  <p:sldIdLst>
    <p:sldId id="256" r:id="rId2"/>
    <p:sldId id="458" r:id="rId3"/>
    <p:sldId id="422" r:id="rId4"/>
    <p:sldId id="467" r:id="rId5"/>
    <p:sldId id="459" r:id="rId6"/>
    <p:sldId id="460" r:id="rId7"/>
    <p:sldId id="466" r:id="rId8"/>
    <p:sldId id="461" r:id="rId9"/>
    <p:sldId id="462" r:id="rId10"/>
    <p:sldId id="463" r:id="rId11"/>
    <p:sldId id="464" r:id="rId12"/>
    <p:sldId id="423" r:id="rId13"/>
    <p:sldId id="440" r:id="rId14"/>
    <p:sldId id="446" r:id="rId15"/>
    <p:sldId id="441" r:id="rId16"/>
    <p:sldId id="442" r:id="rId17"/>
    <p:sldId id="443" r:id="rId18"/>
    <p:sldId id="444" r:id="rId19"/>
    <p:sldId id="445" r:id="rId20"/>
    <p:sldId id="447" r:id="rId21"/>
    <p:sldId id="448" r:id="rId22"/>
    <p:sldId id="449" r:id="rId23"/>
    <p:sldId id="450" r:id="rId24"/>
    <p:sldId id="465" r:id="rId25"/>
    <p:sldId id="331" r:id="rId26"/>
    <p:sldId id="456" r:id="rId27"/>
    <p:sldId id="453" r:id="rId28"/>
    <p:sldId id="454" r:id="rId29"/>
    <p:sldId id="455" r:id="rId30"/>
    <p:sldId id="436" r:id="rId31"/>
    <p:sldId id="427" r:id="rId32"/>
    <p:sldId id="457" r:id="rId33"/>
  </p:sldIdLst>
  <p:sldSz cx="9144000" cy="6858000" type="screen4x3"/>
  <p:notesSz cx="700405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3" clrIdx="0"/>
  <p:cmAuthor id="1" name="AM" initials="A" lastIdx="3" clrIdx="1"/>
  <p:cmAuthor id="2" name="Ira Schwartz" initials="IS" lastIdx="5" clrIdx="2">
    <p:extLst>
      <p:ext uri="{19B8F6BF-5375-455C-9EA6-DF929625EA0E}">
        <p15:presenceInfo xmlns:p15="http://schemas.microsoft.com/office/powerpoint/2012/main" userId="S-1-5-21-576078244-347078923-646806464-7351" providerId="AD"/>
      </p:ext>
    </p:extLst>
  </p:cmAuthor>
  <p:cmAuthor id="3" name="Shibu Joseph" initials="SJ" lastIdx="3" clrIdx="3">
    <p:extLst>
      <p:ext uri="{19B8F6BF-5375-455C-9EA6-DF929625EA0E}">
        <p15:presenceInfo xmlns:p15="http://schemas.microsoft.com/office/powerpoint/2012/main" userId="S-1-5-21-576078244-347078923-646806464-227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F1FF"/>
    <a:srgbClr val="FAFE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20" autoAdjust="0"/>
    <p:restoredTop sz="97907" autoAdjust="0"/>
  </p:normalViewPr>
  <p:slideViewPr>
    <p:cSldViewPr>
      <p:cViewPr varScale="1">
        <p:scale>
          <a:sx n="62" d="100"/>
          <a:sy n="62" d="100"/>
        </p:scale>
        <p:origin x="67" y="91"/>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154"/>
    </p:cViewPr>
  </p:sorterViewPr>
  <p:notesViewPr>
    <p:cSldViewPr>
      <p:cViewPr>
        <p:scale>
          <a:sx n="100" d="100"/>
          <a:sy n="100" d="100"/>
        </p:scale>
        <p:origin x="-2592" y="-72"/>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5088" cy="465139"/>
          </a:xfrm>
          <a:prstGeom prst="rect">
            <a:avLst/>
          </a:prstGeom>
        </p:spPr>
        <p:txBody>
          <a:bodyPr vert="horz" lIns="91700" tIns="45850" rIns="91700" bIns="45850" rtlCol="0"/>
          <a:lstStyle>
            <a:lvl1pPr algn="l">
              <a:defRPr sz="1200"/>
            </a:lvl1pPr>
          </a:lstStyle>
          <a:p>
            <a:endParaRPr lang="en-US" dirty="0"/>
          </a:p>
        </p:txBody>
      </p:sp>
      <p:sp>
        <p:nvSpPr>
          <p:cNvPr id="3" name="Date Placeholder 2"/>
          <p:cNvSpPr>
            <a:spLocks noGrp="1"/>
          </p:cNvSpPr>
          <p:nvPr>
            <p:ph type="dt" sz="quarter" idx="1"/>
          </p:nvPr>
        </p:nvSpPr>
        <p:spPr>
          <a:xfrm>
            <a:off x="3967343" y="2"/>
            <a:ext cx="3035088" cy="465139"/>
          </a:xfrm>
          <a:prstGeom prst="rect">
            <a:avLst/>
          </a:prstGeom>
        </p:spPr>
        <p:txBody>
          <a:bodyPr vert="horz" lIns="91700" tIns="45850" rIns="91700" bIns="45850" rtlCol="0"/>
          <a:lstStyle>
            <a:lvl1pPr algn="r">
              <a:defRPr sz="1200"/>
            </a:lvl1pPr>
          </a:lstStyle>
          <a:p>
            <a:fld id="{E9F16EDE-D034-496B-8B3C-FB0349D356E6}" type="datetimeFigureOut">
              <a:rPr lang="en-US" smtClean="0"/>
              <a:t>12/13/2017</a:t>
            </a:fld>
            <a:endParaRPr lang="en-US" dirty="0"/>
          </a:p>
        </p:txBody>
      </p:sp>
      <p:sp>
        <p:nvSpPr>
          <p:cNvPr id="4" name="Footer Placeholder 3"/>
          <p:cNvSpPr>
            <a:spLocks noGrp="1"/>
          </p:cNvSpPr>
          <p:nvPr>
            <p:ph type="ftr" sz="quarter" idx="2"/>
          </p:nvPr>
        </p:nvSpPr>
        <p:spPr>
          <a:xfrm>
            <a:off x="1" y="8829677"/>
            <a:ext cx="3035088" cy="465139"/>
          </a:xfrm>
          <a:prstGeom prst="rect">
            <a:avLst/>
          </a:prstGeom>
        </p:spPr>
        <p:txBody>
          <a:bodyPr vert="horz" lIns="91700" tIns="45850" rIns="91700" bIns="4585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343" y="8829677"/>
            <a:ext cx="3035088" cy="465139"/>
          </a:xfrm>
          <a:prstGeom prst="rect">
            <a:avLst/>
          </a:prstGeom>
        </p:spPr>
        <p:txBody>
          <a:bodyPr vert="horz" lIns="91700" tIns="45850" rIns="91700" bIns="45850" rtlCol="0" anchor="b"/>
          <a:lstStyle>
            <a:lvl1pPr algn="r">
              <a:defRPr sz="1200"/>
            </a:lvl1pPr>
          </a:lstStyle>
          <a:p>
            <a:fld id="{C78C1A36-9DA7-4B98-8CF3-EE58843296E0}" type="slidenum">
              <a:rPr lang="en-US" smtClean="0"/>
              <a:t>‹#›</a:t>
            </a:fld>
            <a:endParaRPr lang="en-US" dirty="0"/>
          </a:p>
        </p:txBody>
      </p:sp>
    </p:spTree>
    <p:extLst>
      <p:ext uri="{BB962C8B-B14F-4D97-AF65-F5344CB8AC3E}">
        <p14:creationId xmlns:p14="http://schemas.microsoft.com/office/powerpoint/2010/main" val="2239092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5088" cy="464820"/>
          </a:xfrm>
          <a:prstGeom prst="rect">
            <a:avLst/>
          </a:prstGeom>
        </p:spPr>
        <p:txBody>
          <a:bodyPr vert="horz" lIns="93094" tIns="46546" rIns="93094" bIns="46546" rtlCol="0"/>
          <a:lstStyle>
            <a:lvl1pPr algn="l">
              <a:defRPr sz="1200"/>
            </a:lvl1pPr>
          </a:lstStyle>
          <a:p>
            <a:endParaRPr lang="en-US" dirty="0"/>
          </a:p>
        </p:txBody>
      </p:sp>
      <p:sp>
        <p:nvSpPr>
          <p:cNvPr id="3" name="Date Placeholder 2"/>
          <p:cNvSpPr>
            <a:spLocks noGrp="1"/>
          </p:cNvSpPr>
          <p:nvPr>
            <p:ph type="dt" idx="1"/>
          </p:nvPr>
        </p:nvSpPr>
        <p:spPr>
          <a:xfrm>
            <a:off x="3967343" y="0"/>
            <a:ext cx="3035088" cy="464820"/>
          </a:xfrm>
          <a:prstGeom prst="rect">
            <a:avLst/>
          </a:prstGeom>
        </p:spPr>
        <p:txBody>
          <a:bodyPr vert="horz" lIns="93094" tIns="46546" rIns="93094" bIns="46546" rtlCol="0"/>
          <a:lstStyle>
            <a:lvl1pPr algn="r">
              <a:defRPr sz="1200"/>
            </a:lvl1pPr>
          </a:lstStyle>
          <a:p>
            <a:fld id="{203EB678-5177-48DC-B6DE-E2D95A917D25}" type="datetimeFigureOut">
              <a:rPr lang="en-US" smtClean="0"/>
              <a:t>12/13/2017</a:t>
            </a:fld>
            <a:endParaRPr lang="en-US" dirty="0"/>
          </a:p>
        </p:txBody>
      </p:sp>
      <p:sp>
        <p:nvSpPr>
          <p:cNvPr id="4" name="Slide Image Placeholder 3"/>
          <p:cNvSpPr>
            <a:spLocks noGrp="1" noRot="1" noChangeAspect="1"/>
          </p:cNvSpPr>
          <p:nvPr>
            <p:ph type="sldImg" idx="2"/>
          </p:nvPr>
        </p:nvSpPr>
        <p:spPr>
          <a:xfrm>
            <a:off x="1177925" y="696913"/>
            <a:ext cx="4648200" cy="3486150"/>
          </a:xfrm>
          <a:prstGeom prst="rect">
            <a:avLst/>
          </a:prstGeom>
          <a:noFill/>
          <a:ln w="12700">
            <a:solidFill>
              <a:prstClr val="black"/>
            </a:solidFill>
          </a:ln>
        </p:spPr>
        <p:txBody>
          <a:bodyPr vert="horz" lIns="93094" tIns="46546" rIns="93094" bIns="46546" rtlCol="0" anchor="ctr"/>
          <a:lstStyle/>
          <a:p>
            <a:endParaRPr lang="en-US" dirty="0"/>
          </a:p>
        </p:txBody>
      </p:sp>
      <p:sp>
        <p:nvSpPr>
          <p:cNvPr id="5" name="Notes Placeholder 4"/>
          <p:cNvSpPr>
            <a:spLocks noGrp="1"/>
          </p:cNvSpPr>
          <p:nvPr>
            <p:ph type="body" sz="quarter" idx="3"/>
          </p:nvPr>
        </p:nvSpPr>
        <p:spPr>
          <a:xfrm>
            <a:off x="700406" y="4415791"/>
            <a:ext cx="5603240" cy="4183380"/>
          </a:xfrm>
          <a:prstGeom prst="rect">
            <a:avLst/>
          </a:prstGeom>
        </p:spPr>
        <p:txBody>
          <a:bodyPr vert="horz" lIns="93094" tIns="46546" rIns="93094" bIns="465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6"/>
            <a:ext cx="3035088" cy="464820"/>
          </a:xfrm>
          <a:prstGeom prst="rect">
            <a:avLst/>
          </a:prstGeom>
        </p:spPr>
        <p:txBody>
          <a:bodyPr vert="horz" lIns="93094" tIns="46546" rIns="93094" bIns="465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3" y="8829966"/>
            <a:ext cx="3035088" cy="464820"/>
          </a:xfrm>
          <a:prstGeom prst="rect">
            <a:avLst/>
          </a:prstGeom>
        </p:spPr>
        <p:txBody>
          <a:bodyPr vert="horz" lIns="93094" tIns="46546" rIns="93094" bIns="46546" rtlCol="0" anchor="b"/>
          <a:lstStyle>
            <a:lvl1pPr algn="r">
              <a:defRPr sz="1200"/>
            </a:lvl1pPr>
          </a:lstStyle>
          <a:p>
            <a:fld id="{3A15C694-0BF5-48A9-9D6C-66F3A1CA3CC0}" type="slidenum">
              <a:rPr lang="en-US" smtClean="0"/>
              <a:t>‹#›</a:t>
            </a:fld>
            <a:endParaRPr lang="en-US" dirty="0"/>
          </a:p>
        </p:txBody>
      </p:sp>
    </p:spTree>
    <p:extLst>
      <p:ext uri="{BB962C8B-B14F-4D97-AF65-F5344CB8AC3E}">
        <p14:creationId xmlns:p14="http://schemas.microsoft.com/office/powerpoint/2010/main" val="290857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t>1</a:t>
            </a:fld>
            <a:endParaRPr lang="en-US" dirty="0"/>
          </a:p>
        </p:txBody>
      </p:sp>
    </p:spTree>
    <p:extLst>
      <p:ext uri="{BB962C8B-B14F-4D97-AF65-F5344CB8AC3E}">
        <p14:creationId xmlns:p14="http://schemas.microsoft.com/office/powerpoint/2010/main" val="122725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t>2</a:t>
            </a:fld>
            <a:endParaRPr lang="en-US" dirty="0"/>
          </a:p>
        </p:txBody>
      </p:sp>
    </p:spTree>
    <p:extLst>
      <p:ext uri="{BB962C8B-B14F-4D97-AF65-F5344CB8AC3E}">
        <p14:creationId xmlns:p14="http://schemas.microsoft.com/office/powerpoint/2010/main" val="3797813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t>3</a:t>
            </a:fld>
            <a:endParaRPr lang="en-US" dirty="0"/>
          </a:p>
        </p:txBody>
      </p:sp>
    </p:spTree>
    <p:extLst>
      <p:ext uri="{BB962C8B-B14F-4D97-AF65-F5344CB8AC3E}">
        <p14:creationId xmlns:p14="http://schemas.microsoft.com/office/powerpoint/2010/main" val="3797541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t>4</a:t>
            </a:fld>
            <a:endParaRPr lang="en-US" dirty="0"/>
          </a:p>
        </p:txBody>
      </p:sp>
    </p:spTree>
    <p:extLst>
      <p:ext uri="{BB962C8B-B14F-4D97-AF65-F5344CB8AC3E}">
        <p14:creationId xmlns:p14="http://schemas.microsoft.com/office/powerpoint/2010/main" val="3650007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t>12</a:t>
            </a:fld>
            <a:endParaRPr lang="en-US" dirty="0"/>
          </a:p>
        </p:txBody>
      </p:sp>
    </p:spTree>
    <p:extLst>
      <p:ext uri="{BB962C8B-B14F-4D97-AF65-F5344CB8AC3E}">
        <p14:creationId xmlns:p14="http://schemas.microsoft.com/office/powerpoint/2010/main" val="1171992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t>25</a:t>
            </a:fld>
            <a:endParaRPr lang="en-US" dirty="0"/>
          </a:p>
        </p:txBody>
      </p:sp>
    </p:spTree>
    <p:extLst>
      <p:ext uri="{BB962C8B-B14F-4D97-AF65-F5344CB8AC3E}">
        <p14:creationId xmlns:p14="http://schemas.microsoft.com/office/powerpoint/2010/main" val="2165949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t>32</a:t>
            </a:fld>
            <a:endParaRPr lang="en-US" dirty="0"/>
          </a:p>
        </p:txBody>
      </p:sp>
    </p:spTree>
    <p:extLst>
      <p:ext uri="{BB962C8B-B14F-4D97-AF65-F5344CB8AC3E}">
        <p14:creationId xmlns:p14="http://schemas.microsoft.com/office/powerpoint/2010/main" val="9802311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00400"/>
            <a:ext cx="7772400" cy="1470025"/>
          </a:xfrm>
        </p:spPr>
        <p:txBody>
          <a:bodyPr>
            <a:noAutofit/>
          </a:bodyPr>
          <a:lstStyle>
            <a:lvl1pPr>
              <a:defRPr sz="4800" b="1"/>
            </a:lvl1pPr>
          </a:lstStyle>
          <a:p>
            <a:r>
              <a:rPr lang="en-US"/>
              <a:t>Click to edit Master title style</a:t>
            </a:r>
            <a:endParaRPr lang="en-US" dirty="0"/>
          </a:p>
        </p:txBody>
      </p:sp>
      <p:sp>
        <p:nvSpPr>
          <p:cNvPr id="3" name="Subtitle 2"/>
          <p:cNvSpPr>
            <a:spLocks noGrp="1"/>
          </p:cNvSpPr>
          <p:nvPr>
            <p:ph type="subTitle" idx="1"/>
          </p:nvPr>
        </p:nvSpPr>
        <p:spPr>
          <a:xfrm>
            <a:off x="1371600" y="47244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grpSp>
        <p:nvGrpSpPr>
          <p:cNvPr id="7" name="Group 6"/>
          <p:cNvGrpSpPr/>
          <p:nvPr/>
        </p:nvGrpSpPr>
        <p:grpSpPr>
          <a:xfrm>
            <a:off x="1676400" y="815088"/>
            <a:ext cx="5943600" cy="1595619"/>
            <a:chOff x="2476501" y="5629474"/>
            <a:chExt cx="3945041" cy="1059086"/>
          </a:xfrm>
        </p:grpSpPr>
        <p:pic>
          <p:nvPicPr>
            <p:cNvPr id="8" name="Picture 2" descr="Nysed Logo"/>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6667"/>
            <a:stretch/>
          </p:blipFill>
          <p:spPr bwMode="auto">
            <a:xfrm>
              <a:off x="2476501" y="5637102"/>
              <a:ext cx="1371600" cy="104382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lh5.googleusercontent.com/-5333POuvz40/AAAAAAAAAAI/AAAAAAAAAAA/wI3hMRBciDA/photo.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9201" b="26354"/>
            <a:stretch/>
          </p:blipFill>
          <p:spPr bwMode="auto">
            <a:xfrm>
              <a:off x="4038600" y="5629474"/>
              <a:ext cx="2382942" cy="105908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965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757443"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4305302"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751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2591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A9423C-4983-41F1-A5CB-CA7479874DC3}" type="slidenum">
              <a:rPr lang="en-US" smtClean="0"/>
              <a:t>‹#›</a:t>
            </a:fld>
            <a:endParaRPr lang="en-US" dirty="0"/>
          </a:p>
        </p:txBody>
      </p:sp>
    </p:spTree>
    <p:extLst>
      <p:ext uri="{BB962C8B-B14F-4D97-AF65-F5344CB8AC3E}">
        <p14:creationId xmlns:p14="http://schemas.microsoft.com/office/powerpoint/2010/main" val="160140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bg>
      <p:bgPr>
        <a:solidFill>
          <a:schemeClr val="bg2"/>
        </a:solidFill>
        <a:effectLst/>
      </p:bgPr>
    </p:bg>
    <p:spTree>
      <p:nvGrpSpPr>
        <p:cNvPr id="1" name=""/>
        <p:cNvGrpSpPr/>
        <p:nvPr/>
      </p:nvGrpSpPr>
      <p:grpSpPr>
        <a:xfrm>
          <a:off x="0" y="0"/>
          <a:ext cx="0" cy="0"/>
          <a:chOff x="0" y="0"/>
          <a:chExt cx="0" cy="0"/>
        </a:xfrm>
      </p:grpSpPr>
      <p:sp>
        <p:nvSpPr>
          <p:cNvPr id="13" name="Rectangle 12"/>
          <p:cNvSpPr/>
          <p:nvPr/>
        </p:nvSpPr>
        <p:spPr>
          <a:xfrm>
            <a:off x="685800" y="2133600"/>
            <a:ext cx="7772400" cy="4038600"/>
          </a:xfrm>
          <a:prstGeom prst="rect">
            <a:avLst/>
          </a:prstGeom>
          <a:solidFill>
            <a:schemeClr val="bg1"/>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130425"/>
            <a:ext cx="7772400" cy="1470025"/>
          </a:xfrm>
        </p:spPr>
        <p:txBody>
          <a:bodyPr>
            <a:noAutofit/>
          </a:bodyPr>
          <a:lstStyle>
            <a:lvl1pPr>
              <a:defRPr sz="4800" b="1"/>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pic>
        <p:nvPicPr>
          <p:cNvPr id="1028" name="Picture 4" descr="http://nysed-dev.engageny.org/sites/all/themes/eny_subtheme/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575" y="307328"/>
            <a:ext cx="3273425" cy="788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451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t>‹#›</a:t>
            </a:fld>
            <a:endParaRPr lang="en-US" dirty="0"/>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22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grpSp>
        <p:nvGrpSpPr>
          <p:cNvPr id="9" name="Group 8"/>
          <p:cNvGrpSpPr/>
          <p:nvPr/>
        </p:nvGrpSpPr>
        <p:grpSpPr>
          <a:xfrm>
            <a:off x="1905000" y="609600"/>
            <a:ext cx="5211986" cy="1399210"/>
            <a:chOff x="2476501" y="5629474"/>
            <a:chExt cx="3945041" cy="1059086"/>
          </a:xfrm>
        </p:grpSpPr>
        <p:pic>
          <p:nvPicPr>
            <p:cNvPr id="10" name="Picture 2" descr="Nysed Logo"/>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6667"/>
            <a:stretch/>
          </p:blipFill>
          <p:spPr bwMode="auto">
            <a:xfrm>
              <a:off x="2476501" y="5637102"/>
              <a:ext cx="1371600" cy="104382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s://lh5.googleusercontent.com/-5333POuvz40/AAAAAAAAAAI/AAAAAAAAAAA/wI3hMRBciDA/photo.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9201" b="26354"/>
            <a:stretch/>
          </p:blipFill>
          <p:spPr bwMode="auto">
            <a:xfrm>
              <a:off x="4038600" y="5629474"/>
              <a:ext cx="2382942" cy="105908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34218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t>‹#›</a:t>
            </a:fld>
            <a:endParaRPr lang="en-US" dirty="0"/>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74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Rectangle 11"/>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7637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03475"/>
            <a:ext cx="4040188"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7637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03475"/>
            <a:ext cx="4041775"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68A9423C-4983-41F1-A5CB-CA7479874DC3}" type="slidenum">
              <a:rPr lang="en-US" smtClean="0"/>
              <a:t>‹#›</a:t>
            </a:fld>
            <a:endParaRPr lang="en-US" dirty="0"/>
          </a:p>
        </p:txBody>
      </p:sp>
      <p:pic>
        <p:nvPicPr>
          <p:cNvPr id="10" name="Picture 9"/>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11"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094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Rectangle 7"/>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7"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72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6"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65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384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t>‹#›</a:t>
            </a:fld>
            <a:endParaRPr lang="en-US" dirty="0"/>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accountinfo@nysed.gov"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mailto:accountinfo@nysed.gov"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mailto:accountinfo@nysed.gov"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p12.nysed.gov/oisr/Receivership.html"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p12.nysed.gov/accountability/de/SchoolReceivership.html"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mailto:accountinfo@nysed.gov"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hyperlink" Target="mailto:accountinfo@nysed.gov"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343400"/>
            <a:ext cx="8305800" cy="936625"/>
          </a:xfrm>
        </p:spPr>
        <p:txBody>
          <a:bodyPr/>
          <a:lstStyle/>
          <a:p>
            <a:br>
              <a:rPr lang="en-US" altLang="en-US" sz="2800" dirty="0">
                <a:solidFill>
                  <a:srgbClr val="0070C0"/>
                </a:solidFill>
                <a:latin typeface="Rockwell" panose="02060603020205020403" pitchFamily="18" charset="0"/>
              </a:rPr>
            </a:br>
            <a:br>
              <a:rPr lang="en-US" altLang="en-US" sz="2800" dirty="0">
                <a:solidFill>
                  <a:srgbClr val="0070C0"/>
                </a:solidFill>
                <a:latin typeface="Rockwell" panose="02060603020205020403" pitchFamily="18" charset="0"/>
              </a:rPr>
            </a:br>
            <a:br>
              <a:rPr lang="en-US" altLang="en-US" sz="2800" dirty="0">
                <a:solidFill>
                  <a:srgbClr val="0070C0"/>
                </a:solidFill>
                <a:latin typeface="Rockwell" panose="02060603020205020403" pitchFamily="18" charset="0"/>
              </a:rPr>
            </a:br>
            <a:r>
              <a:rPr lang="en-US" altLang="en-US" sz="3200" dirty="0">
                <a:solidFill>
                  <a:srgbClr val="0070C0"/>
                </a:solidFill>
                <a:latin typeface="Rockwell" panose="02060603020205020403" pitchFamily="18" charset="0"/>
              </a:rPr>
              <a:t>Demonstrable Improvement for 2017-18</a:t>
            </a:r>
            <a:br>
              <a:rPr lang="en-US" altLang="en-US" sz="4000" dirty="0">
                <a:solidFill>
                  <a:srgbClr val="0070C0"/>
                </a:solidFill>
                <a:latin typeface="Rockwell" panose="02060603020205020403" pitchFamily="18" charset="0"/>
              </a:rPr>
            </a:br>
            <a:br>
              <a:rPr lang="en-US" altLang="en-US" sz="4000" dirty="0">
                <a:solidFill>
                  <a:srgbClr val="0070C0"/>
                </a:solidFill>
                <a:latin typeface="Rockwell" panose="02060603020205020403" pitchFamily="18" charset="0"/>
              </a:rPr>
            </a:br>
            <a:r>
              <a:rPr lang="en-US" altLang="en-US" sz="2000" dirty="0">
                <a:solidFill>
                  <a:srgbClr val="0070C0"/>
                </a:solidFill>
                <a:latin typeface="Rockwell" panose="02060603020205020403" pitchFamily="18" charset="0"/>
              </a:rPr>
              <a:t>Presented by  </a:t>
            </a:r>
            <a:br>
              <a:rPr lang="en-US" altLang="en-US" sz="2000" dirty="0">
                <a:solidFill>
                  <a:srgbClr val="0070C0"/>
                </a:solidFill>
                <a:latin typeface="Rockwell" panose="02060603020205020403" pitchFamily="18" charset="0"/>
              </a:rPr>
            </a:br>
            <a:r>
              <a:rPr lang="en-US" altLang="en-US" sz="2000" dirty="0">
                <a:solidFill>
                  <a:srgbClr val="0070C0"/>
                </a:solidFill>
                <a:latin typeface="Rockwell" panose="02060603020205020403" pitchFamily="18" charset="0"/>
              </a:rPr>
              <a:t>Ira Schwartz &amp; Shibu Joseph</a:t>
            </a:r>
            <a:br>
              <a:rPr lang="en-US" altLang="en-US" sz="2000" dirty="0">
                <a:solidFill>
                  <a:srgbClr val="0070C0"/>
                </a:solidFill>
                <a:latin typeface="Rockwell" panose="02060603020205020403" pitchFamily="18" charset="0"/>
              </a:rPr>
            </a:br>
            <a:r>
              <a:rPr lang="en-US" altLang="en-US" sz="2000" dirty="0">
                <a:solidFill>
                  <a:srgbClr val="0070C0"/>
                </a:solidFill>
                <a:latin typeface="Rockwell" panose="02060603020205020403" pitchFamily="18" charset="0"/>
              </a:rPr>
              <a:t>December 13, 2017</a:t>
            </a:r>
            <a:br>
              <a:rPr lang="en-US" altLang="en-US" sz="2800" dirty="0">
                <a:solidFill>
                  <a:srgbClr val="0070C0"/>
                </a:solidFill>
                <a:latin typeface="Rockwell" panose="02060603020205020403" pitchFamily="18" charset="0"/>
              </a:rPr>
            </a:br>
            <a:br>
              <a:rPr lang="en-US" altLang="en-US" sz="2800" dirty="0">
                <a:solidFill>
                  <a:srgbClr val="0070C0"/>
                </a:solidFill>
                <a:latin typeface="Rockwell" panose="02060603020205020403" pitchFamily="18" charset="0"/>
              </a:rPr>
            </a:br>
            <a:br>
              <a:rPr lang="en-US" altLang="en-US" sz="1800" dirty="0">
                <a:solidFill>
                  <a:srgbClr val="0070C0"/>
                </a:solidFill>
                <a:latin typeface="Rockwell" panose="02060603020205020403" pitchFamily="18" charset="0"/>
                <a:ea typeface="ＭＳ Ｐゴシック" pitchFamily="34" charset="-128"/>
              </a:rPr>
            </a:br>
            <a:br>
              <a:rPr lang="en-US" altLang="en-US" sz="2000" dirty="0">
                <a:solidFill>
                  <a:srgbClr val="0070C0"/>
                </a:solidFill>
                <a:latin typeface="Rockwell" panose="02060603020205020403" pitchFamily="18" charset="0"/>
                <a:ea typeface="ＭＳ Ｐゴシック" pitchFamily="34" charset="-128"/>
              </a:rPr>
            </a:br>
            <a:br>
              <a:rPr lang="en-US" altLang="en-US" sz="3200" dirty="0">
                <a:solidFill>
                  <a:srgbClr val="0070C0"/>
                </a:solidFill>
                <a:latin typeface="Rockwell" panose="02060603020205020403" pitchFamily="18" charset="0"/>
                <a:ea typeface="ＭＳ Ｐゴシック" pitchFamily="34" charset="-128"/>
              </a:rPr>
            </a:br>
            <a:endParaRPr lang="en-US" sz="3200" dirty="0"/>
          </a:p>
        </p:txBody>
      </p:sp>
    </p:spTree>
    <p:extLst>
      <p:ext uri="{BB962C8B-B14F-4D97-AF65-F5344CB8AC3E}">
        <p14:creationId xmlns:p14="http://schemas.microsoft.com/office/powerpoint/2010/main" val="3093112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Computation of a DI Index</a:t>
            </a:r>
          </a:p>
        </p:txBody>
      </p:sp>
      <p:sp>
        <p:nvSpPr>
          <p:cNvPr id="3" name="Content Placeholder 2"/>
          <p:cNvSpPr>
            <a:spLocks noGrp="1"/>
          </p:cNvSpPr>
          <p:nvPr>
            <p:ph idx="1"/>
          </p:nvPr>
        </p:nvSpPr>
        <p:spPr>
          <a:xfrm>
            <a:off x="457200" y="1613387"/>
            <a:ext cx="8229600" cy="4373563"/>
          </a:xfrm>
        </p:spPr>
        <p:txBody>
          <a:bodyPr>
            <a:noAutofit/>
          </a:bodyPr>
          <a:lstStyle/>
          <a:p>
            <a:pPr algn="just"/>
            <a:r>
              <a:rPr lang="en-US" sz="1600" dirty="0">
                <a:solidFill>
                  <a:schemeClr val="tx1">
                    <a:lumMod val="90000"/>
                    <a:lumOff val="10000"/>
                  </a:schemeClr>
                </a:solidFill>
              </a:rPr>
              <a:t>Level 1 indicators are weighted at 50% in computing the Demonstrable Improvement Index and Level 2 indicators are also weighted at 50%.</a:t>
            </a:r>
          </a:p>
          <a:p>
            <a:pPr algn="just"/>
            <a:r>
              <a:rPr lang="en-US" sz="1600" dirty="0">
                <a:solidFill>
                  <a:schemeClr val="tx1">
                    <a:lumMod val="90000"/>
                    <a:lumOff val="10000"/>
                  </a:schemeClr>
                </a:solidFill>
              </a:rPr>
              <a:t>Each indicator within Level 1 and Level 2 are weighted equally.</a:t>
            </a:r>
          </a:p>
          <a:p>
            <a:pPr algn="just"/>
            <a:r>
              <a:rPr lang="en-US" sz="1600" dirty="0">
                <a:solidFill>
                  <a:schemeClr val="tx1">
                    <a:lumMod val="90000"/>
                    <a:lumOff val="10000"/>
                  </a:schemeClr>
                </a:solidFill>
              </a:rPr>
              <a:t>The Demonstrable Improvement Index shall range from 0% to 100%.</a:t>
            </a:r>
          </a:p>
          <a:p>
            <a:pPr algn="just"/>
            <a:r>
              <a:rPr lang="en-US" sz="1600" dirty="0">
                <a:solidFill>
                  <a:schemeClr val="tx1">
                    <a:lumMod val="90000"/>
                    <a:lumOff val="10000"/>
                  </a:schemeClr>
                </a:solidFill>
              </a:rPr>
              <a:t>If the school achieves an index of 67% or higher, the school is preliminarily determined to have made Demonstrable Improvement.  If the school achieves below 40%, the school is preliminarily determined to have not made Demonstrable Improvement.  This designation can be revised if the school can demonstrate it would have achieved 67% of its goals absent extenuating or extraordinary circumstances.</a:t>
            </a:r>
          </a:p>
          <a:p>
            <a:pPr algn="just"/>
            <a:r>
              <a:rPr lang="en-US" sz="1600" dirty="0">
                <a:solidFill>
                  <a:schemeClr val="tx1">
                    <a:lumMod val="90000"/>
                    <a:lumOff val="10000"/>
                  </a:schemeClr>
                </a:solidFill>
              </a:rPr>
              <a:t>The Commissioner reviews the entirety of the record to determine whether a school with an index of 40% or higher and less than 67% shall be preliminarily determined to have made Demonstrable Improvement. </a:t>
            </a:r>
          </a:p>
          <a:p>
            <a:pPr algn="just"/>
            <a:r>
              <a:rPr lang="en-US" sz="1600" dirty="0">
                <a:solidFill>
                  <a:schemeClr val="tx1">
                    <a:lumMod val="90000"/>
                    <a:lumOff val="10000"/>
                  </a:schemeClr>
                </a:solidFill>
              </a:rPr>
              <a:t>Final determinations are made after the Commissioner has consulted with the receiver, the principal, the head of the local collective bargaining unit representing teachers, and the chair of the Community Engagement team.</a:t>
            </a:r>
          </a:p>
          <a:p>
            <a:pPr marL="0" indent="0" algn="just">
              <a:buNone/>
            </a:pPr>
            <a:r>
              <a:rPr lang="en-US" sz="1900" b="1" dirty="0">
                <a:solidFill>
                  <a:schemeClr val="tx1">
                    <a:lumMod val="90000"/>
                    <a:lumOff val="10000"/>
                  </a:schemeClr>
                </a:solidFill>
              </a:rPr>
              <a:t> </a:t>
            </a:r>
          </a:p>
          <a:p>
            <a:endParaRPr lang="en-US" sz="1900" dirty="0">
              <a:solidFill>
                <a:schemeClr val="tx1">
                  <a:lumMod val="90000"/>
                  <a:lumOff val="10000"/>
                </a:schemeClr>
              </a:solidFill>
            </a:endParaRPr>
          </a:p>
        </p:txBody>
      </p:sp>
      <p:sp>
        <p:nvSpPr>
          <p:cNvPr id="4" name="Slide Number Placeholder 3"/>
          <p:cNvSpPr>
            <a:spLocks noGrp="1"/>
          </p:cNvSpPr>
          <p:nvPr>
            <p:ph type="sldNum" sz="quarter" idx="12"/>
          </p:nvPr>
        </p:nvSpPr>
        <p:spPr/>
        <p:txBody>
          <a:bodyPr/>
          <a:lstStyle/>
          <a:p>
            <a:fld id="{68A9423C-4983-41F1-A5CB-CA7479874DC3}" type="slidenum">
              <a:rPr lang="en-US" smtClean="0"/>
              <a:t>10</a:t>
            </a:fld>
            <a:endParaRPr lang="en-US" dirty="0"/>
          </a:p>
        </p:txBody>
      </p:sp>
    </p:spTree>
    <p:extLst>
      <p:ext uri="{BB962C8B-B14F-4D97-AF65-F5344CB8AC3E}">
        <p14:creationId xmlns:p14="http://schemas.microsoft.com/office/powerpoint/2010/main" val="1251942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41488"/>
            <a:ext cx="8839200" cy="747713"/>
          </a:xfrm>
        </p:spPr>
        <p:txBody>
          <a:bodyPr>
            <a:noAutofit/>
          </a:bodyPr>
          <a:lstStyle/>
          <a:p>
            <a:pPr>
              <a:defRPr/>
            </a:pPr>
            <a:r>
              <a:rPr lang="en-US" sz="3600" dirty="0"/>
              <a:t>Computing the Demonstrable </a:t>
            </a:r>
            <a:br>
              <a:rPr lang="en-US" sz="3600" dirty="0"/>
            </a:br>
            <a:r>
              <a:rPr lang="en-US" sz="3600" dirty="0"/>
              <a:t>Improvement Index: Example</a:t>
            </a:r>
          </a:p>
        </p:txBody>
      </p:sp>
      <p:sp>
        <p:nvSpPr>
          <p:cNvPr id="29699" name="Slide Number Placeholder 2"/>
          <p:cNvSpPr>
            <a:spLocks noGrp="1"/>
          </p:cNvSpPr>
          <p:nvPr>
            <p:ph type="sldNum" sz="quarter" idx="4294967295"/>
          </p:nvPr>
        </p:nvSpPr>
        <p:spPr>
          <a:xfrm>
            <a:off x="6629400" y="6377026"/>
            <a:ext cx="2133600" cy="304800"/>
          </a:xfrm>
          <a:prstGeom prst="rect">
            <a:avLst/>
          </a:prstGeom>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68A9423C-4983-41F1-A5CB-CA7479874DC3}" type="slidenum">
              <a:rPr lang="en-US"/>
              <a:pPr fontAlgn="base">
                <a:spcBef>
                  <a:spcPct val="0"/>
                </a:spcBef>
                <a:spcAft>
                  <a:spcPct val="0"/>
                </a:spcAft>
                <a:defRPr/>
              </a:pPr>
              <a:t>11</a:t>
            </a:fld>
            <a:endParaRPr lang="en-US" altLang="en-US" dirty="0">
              <a:solidFill>
                <a:schemeClr val="bg1"/>
              </a:solidFill>
              <a:latin typeface="CartoGothic Std"/>
            </a:endParaRPr>
          </a:p>
        </p:txBody>
      </p:sp>
      <p:graphicFrame>
        <p:nvGraphicFramePr>
          <p:cNvPr id="5" name="Table 4"/>
          <p:cNvGraphicFramePr>
            <a:graphicFrameLocks noGrp="1"/>
          </p:cNvGraphicFramePr>
          <p:nvPr>
            <p:extLst>
              <p:ext uri="{D42A27DB-BD31-4B8C-83A1-F6EECF244321}">
                <p14:modId xmlns:p14="http://schemas.microsoft.com/office/powerpoint/2010/main" val="2661338103"/>
              </p:ext>
            </p:extLst>
          </p:nvPr>
        </p:nvGraphicFramePr>
        <p:xfrm>
          <a:off x="457200" y="1447800"/>
          <a:ext cx="8458199" cy="4579608"/>
        </p:xfrm>
        <a:graphic>
          <a:graphicData uri="http://schemas.openxmlformats.org/drawingml/2006/table">
            <a:tbl>
              <a:tblPr firstRow="1" firstCol="1" bandRow="1"/>
              <a:tblGrid>
                <a:gridCol w="1752600">
                  <a:extLst>
                    <a:ext uri="{9D8B030D-6E8A-4147-A177-3AD203B41FA5}">
                      <a16:colId xmlns:a16="http://schemas.microsoft.com/office/drawing/2014/main" val="20000"/>
                    </a:ext>
                  </a:extLst>
                </a:gridCol>
                <a:gridCol w="871326">
                  <a:extLst>
                    <a:ext uri="{9D8B030D-6E8A-4147-A177-3AD203B41FA5}">
                      <a16:colId xmlns:a16="http://schemas.microsoft.com/office/drawing/2014/main" val="20001"/>
                    </a:ext>
                  </a:extLst>
                </a:gridCol>
                <a:gridCol w="1784954">
                  <a:extLst>
                    <a:ext uri="{9D8B030D-6E8A-4147-A177-3AD203B41FA5}">
                      <a16:colId xmlns:a16="http://schemas.microsoft.com/office/drawing/2014/main" val="20002"/>
                    </a:ext>
                  </a:extLst>
                </a:gridCol>
                <a:gridCol w="1610920">
                  <a:extLst>
                    <a:ext uri="{9D8B030D-6E8A-4147-A177-3AD203B41FA5}">
                      <a16:colId xmlns:a16="http://schemas.microsoft.com/office/drawing/2014/main" val="20003"/>
                    </a:ext>
                  </a:extLst>
                </a:gridCol>
                <a:gridCol w="1167101">
                  <a:extLst>
                    <a:ext uri="{9D8B030D-6E8A-4147-A177-3AD203B41FA5}">
                      <a16:colId xmlns:a16="http://schemas.microsoft.com/office/drawing/2014/main" val="20004"/>
                    </a:ext>
                  </a:extLst>
                </a:gridCol>
                <a:gridCol w="1271298">
                  <a:extLst>
                    <a:ext uri="{9D8B030D-6E8A-4147-A177-3AD203B41FA5}">
                      <a16:colId xmlns:a16="http://schemas.microsoft.com/office/drawing/2014/main" val="20005"/>
                    </a:ext>
                  </a:extLst>
                </a:gridCol>
              </a:tblGrid>
              <a:tr h="250383">
                <a:tc>
                  <a:txBody>
                    <a:bodyPr/>
                    <a:lstStyle/>
                    <a:p>
                      <a:pPr algn="ctr" rtl="0" fontAlgn="ctr"/>
                      <a:r>
                        <a:rPr lang="en-US" sz="1200" b="1" i="0" u="none" strike="noStrike" dirty="0">
                          <a:solidFill>
                            <a:srgbClr val="FFFFFF"/>
                          </a:solidFill>
                          <a:effectLst/>
                          <a:latin typeface="Calibri" panose="020F0502020204030204" pitchFamily="34" charset="0"/>
                        </a:rPr>
                        <a:t>Indicator</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200" b="1" i="0" u="none" strike="noStrike">
                          <a:solidFill>
                            <a:srgbClr val="FFFFFF"/>
                          </a:solidFill>
                          <a:effectLst/>
                          <a:latin typeface="Calibri" panose="020F0502020204030204" pitchFamily="34" charset="0"/>
                        </a:rPr>
                        <a:t>Level</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200" b="1" i="0" u="none" strike="noStrike">
                          <a:solidFill>
                            <a:srgbClr val="FFFFFF"/>
                          </a:solidFill>
                          <a:effectLst/>
                          <a:latin typeface="Calibri" panose="020F0502020204030204" pitchFamily="34" charset="0"/>
                        </a:rPr>
                        <a:t>Performance </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200" b="1" i="0" u="none" strike="noStrike" dirty="0">
                          <a:solidFill>
                            <a:srgbClr val="FFFFFF"/>
                          </a:solidFill>
                          <a:effectLst/>
                          <a:latin typeface="Calibri" panose="020F0502020204030204" pitchFamily="34" charset="0"/>
                        </a:rPr>
                        <a:t>Progress</a:t>
                      </a:r>
                      <a:r>
                        <a:rPr lang="en-US" sz="1200" b="1" i="0" u="none" strike="noStrike" baseline="0" dirty="0">
                          <a:solidFill>
                            <a:srgbClr val="FFFFFF"/>
                          </a:solidFill>
                          <a:effectLst/>
                          <a:latin typeface="Calibri" panose="020F0502020204030204" pitchFamily="34" charset="0"/>
                        </a:rPr>
                        <a:t> Target</a:t>
                      </a:r>
                      <a:endParaRPr lang="en-US" sz="1200" b="1" i="0" u="none" strike="noStrike" dirty="0">
                        <a:solidFill>
                          <a:srgbClr val="FFFFFF"/>
                        </a:solidFill>
                        <a:effectLst/>
                        <a:latin typeface="Calibri" panose="020F0502020204030204" pitchFamily="34" charset="0"/>
                      </a:endParaRP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200" b="1" i="0" u="none" strike="noStrike">
                          <a:solidFill>
                            <a:srgbClr val="FFFFFF"/>
                          </a:solidFill>
                          <a:effectLst/>
                          <a:latin typeface="Calibri" panose="020F0502020204030204" pitchFamily="34" charset="0"/>
                        </a:rPr>
                        <a:t>Indicator Made</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200" b="1" i="0" u="none" strike="noStrike" dirty="0">
                          <a:solidFill>
                            <a:srgbClr val="FFFFFF"/>
                          </a:solidFill>
                          <a:effectLst/>
                          <a:latin typeface="Calibri" panose="020F0502020204030204" pitchFamily="34" charset="0"/>
                        </a:rPr>
                        <a:t>Weighting</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extLst>
                  <a:ext uri="{0D108BD9-81ED-4DB2-BD59-A6C34878D82A}">
                    <a16:rowId xmlns:a16="http://schemas.microsoft.com/office/drawing/2014/main" val="10000"/>
                  </a:ext>
                </a:extLst>
              </a:tr>
              <a:tr h="346424">
                <a:tc>
                  <a:txBody>
                    <a:bodyPr/>
                    <a:lstStyle/>
                    <a:p>
                      <a:pPr algn="ctr" fontAlgn="b"/>
                      <a:r>
                        <a:rPr lang="en-US" sz="1100" b="0" i="0" u="none" strike="noStrike">
                          <a:solidFill>
                            <a:srgbClr val="000000"/>
                          </a:solidFill>
                          <a:effectLst/>
                          <a:latin typeface="Calibri" panose="020F0502020204030204" pitchFamily="34" charset="0"/>
                        </a:rPr>
                        <a:t>Priority School makes yearly progress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Level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Made Progress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Make Progress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7.14%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1"/>
                  </a:ext>
                </a:extLst>
              </a:tr>
              <a:tr h="346424">
                <a:tc>
                  <a:txBody>
                    <a:bodyPr/>
                    <a:lstStyle/>
                    <a:p>
                      <a:pPr algn="ctr" fontAlgn="b"/>
                      <a:r>
                        <a:rPr lang="sv-SE" sz="1100" b="0" i="0" u="none" strike="noStrike">
                          <a:solidFill>
                            <a:srgbClr val="000000"/>
                          </a:solidFill>
                          <a:effectLst/>
                          <a:latin typeface="Calibri" panose="020F0502020204030204" pitchFamily="34" charset="0"/>
                        </a:rPr>
                        <a:t>3-8 ELA All Students MGP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Level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54.90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40.32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7.14%</a:t>
                      </a:r>
                      <a:endPar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2"/>
                  </a:ext>
                </a:extLst>
              </a:tr>
              <a:tr h="346424">
                <a:tc>
                  <a:txBody>
                    <a:bodyPr/>
                    <a:lstStyle/>
                    <a:p>
                      <a:pPr algn="ctr" fontAlgn="b"/>
                      <a:r>
                        <a:rPr lang="en-US" sz="1100" b="0" i="0" u="none" strike="noStrike">
                          <a:solidFill>
                            <a:srgbClr val="000000"/>
                          </a:solidFill>
                          <a:effectLst/>
                          <a:latin typeface="Calibri" panose="020F0502020204030204" pitchFamily="34" charset="0"/>
                        </a:rPr>
                        <a:t>3-8 Math All Students MGP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Level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47.68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34.99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7.14%</a:t>
                      </a:r>
                      <a:endPar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3"/>
                  </a:ext>
                </a:extLst>
              </a:tr>
              <a:tr h="487607">
                <a:tc>
                  <a:txBody>
                    <a:bodyPr/>
                    <a:lstStyle/>
                    <a:p>
                      <a:pPr algn="ctr" fontAlgn="b"/>
                      <a:r>
                        <a:rPr lang="en-US" sz="1100" b="0" i="0" u="none" strike="noStrike">
                          <a:solidFill>
                            <a:srgbClr val="000000"/>
                          </a:solidFill>
                          <a:effectLst/>
                          <a:latin typeface="Calibri" panose="020F0502020204030204" pitchFamily="34" charset="0"/>
                        </a:rPr>
                        <a:t>3-8 Math All Students Level 2 and above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Level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7.14%</a:t>
                      </a:r>
                      <a:endPar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4"/>
                  </a:ext>
                </a:extLst>
              </a:tr>
              <a:tr h="187787">
                <a:tc>
                  <a:txBody>
                    <a:bodyPr/>
                    <a:lstStyle/>
                    <a:p>
                      <a:pPr algn="ctr" fontAlgn="b"/>
                      <a:r>
                        <a:rPr lang="en-US" sz="1100" b="0" i="0" u="none" strike="noStrike">
                          <a:solidFill>
                            <a:srgbClr val="000000"/>
                          </a:solidFill>
                          <a:effectLst/>
                          <a:latin typeface="Calibri" panose="020F0502020204030204" pitchFamily="34" charset="0"/>
                        </a:rPr>
                        <a:t>3-8 ELA All Students Level 2 &amp; above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Level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7.14%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5"/>
                  </a:ext>
                </a:extLst>
              </a:tr>
              <a:tr h="240133">
                <a:tc>
                  <a:txBody>
                    <a:bodyPr/>
                    <a:lstStyle/>
                    <a:p>
                      <a:pPr algn="ctr" fontAlgn="b"/>
                      <a:r>
                        <a:rPr lang="en-US" sz="1100" b="0" i="0" u="none" strike="noStrike" dirty="0">
                          <a:solidFill>
                            <a:srgbClr val="000000"/>
                          </a:solidFill>
                          <a:effectLst/>
                          <a:latin typeface="Calibri" panose="020F0502020204030204" pitchFamily="34" charset="0"/>
                        </a:rPr>
                        <a:t>NWEA Reading Growth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Level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40.4%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a:solidFill>
                            <a:srgbClr val="000000"/>
                          </a:solidFill>
                          <a:effectLst/>
                          <a:latin typeface="Calibri" panose="020F0502020204030204" pitchFamily="34" charset="0"/>
                        </a:rPr>
                        <a:t>53.7%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FF0000"/>
                          </a:solidFill>
                          <a:effectLst/>
                          <a:latin typeface="Calibri" panose="020F0502020204030204" pitchFamily="34" charset="0"/>
                        </a:rPr>
                        <a:t>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6"/>
                  </a:ext>
                </a:extLst>
              </a:tr>
              <a:tr h="187787">
                <a:tc>
                  <a:txBody>
                    <a:bodyPr/>
                    <a:lstStyle/>
                    <a:p>
                      <a:pPr algn="ctr" fontAlgn="b"/>
                      <a:r>
                        <a:rPr lang="en-US" sz="1100" b="0" i="0" u="none" strike="noStrike">
                          <a:solidFill>
                            <a:srgbClr val="000000"/>
                          </a:solidFill>
                          <a:effectLst/>
                          <a:latin typeface="Calibri" panose="020F0502020204030204" pitchFamily="34" charset="0"/>
                        </a:rPr>
                        <a:t>NWEA Math Growth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Level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44.4%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000000"/>
                          </a:solidFill>
                          <a:effectLst/>
                          <a:latin typeface="Calibri" panose="020F0502020204030204" pitchFamily="34" charset="0"/>
                        </a:rPr>
                        <a:t>49.8%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fontAlgn="b"/>
                      <a:r>
                        <a:rPr lang="en-US" sz="1100" b="0" i="0" u="none" strike="noStrike" dirty="0">
                          <a:solidFill>
                            <a:srgbClr val="FF0000"/>
                          </a:solidFill>
                          <a:effectLst/>
                          <a:latin typeface="Calibri" panose="020F0502020204030204" pitchFamily="34" charset="0"/>
                        </a:rPr>
                        <a:t>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7"/>
                  </a:ext>
                </a:extLst>
              </a:tr>
              <a:tr h="346424">
                <a:tc>
                  <a:txBody>
                    <a:bodyPr/>
                    <a:lstStyle/>
                    <a:p>
                      <a:pPr algn="ctr" fontAlgn="b"/>
                      <a:r>
                        <a:rPr lang="en-US" sz="1100" b="0" i="0" u="none" strike="noStrike">
                          <a:solidFill>
                            <a:srgbClr val="000000"/>
                          </a:solidFill>
                          <a:effectLst/>
                          <a:latin typeface="Calibri" panose="020F0502020204030204" pitchFamily="34" charset="0"/>
                        </a:rPr>
                        <a:t>Teacher Practices and Decisions (DTSDE Tenet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Level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Stage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Stage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08"/>
                  </a:ext>
                </a:extLst>
              </a:tr>
              <a:tr h="426298">
                <a:tc>
                  <a:txBody>
                    <a:bodyPr/>
                    <a:lstStyle/>
                    <a:p>
                      <a:pPr algn="ctr" fontAlgn="b"/>
                      <a:r>
                        <a:rPr lang="en-US" sz="1100" b="0" i="0" u="none" strike="noStrike">
                          <a:solidFill>
                            <a:srgbClr val="000000"/>
                          </a:solidFill>
                          <a:effectLst/>
                          <a:latin typeface="Calibri" panose="020F0502020204030204" pitchFamily="34" charset="0"/>
                        </a:rPr>
                        <a:t>3-8 Math Black Students Level 2 and above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Level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09"/>
                  </a:ext>
                </a:extLst>
              </a:tr>
              <a:tr h="346424">
                <a:tc>
                  <a:txBody>
                    <a:bodyPr/>
                    <a:lstStyle/>
                    <a:p>
                      <a:pPr algn="ctr" fontAlgn="b"/>
                      <a:r>
                        <a:rPr lang="en-US" sz="1100" b="0" i="0" u="none" strike="noStrike" dirty="0">
                          <a:solidFill>
                            <a:srgbClr val="000000"/>
                          </a:solidFill>
                          <a:effectLst/>
                          <a:latin typeface="Calibri" panose="020F0502020204030204" pitchFamily="34" charset="0"/>
                        </a:rPr>
                        <a:t>Teacher Attendance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Level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10"/>
                  </a:ext>
                </a:extLst>
              </a:tr>
              <a:tr h="346424">
                <a:tc>
                  <a:txBody>
                    <a:bodyPr/>
                    <a:lstStyle/>
                    <a:p>
                      <a:pPr algn="ctr" fontAlgn="b"/>
                      <a:r>
                        <a:rPr lang="en-US" sz="1100" b="0" i="0" u="none" strike="noStrike" dirty="0">
                          <a:solidFill>
                            <a:srgbClr val="000000"/>
                          </a:solidFill>
                          <a:effectLst/>
                          <a:latin typeface="Calibri" panose="020F0502020204030204" pitchFamily="34" charset="0"/>
                        </a:rPr>
                        <a:t>Chronic Absenteeism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Level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Met Rubric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Meet Rubric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11"/>
                  </a:ext>
                </a:extLst>
              </a:tr>
              <a:tr h="375576">
                <a:tc>
                  <a:txBody>
                    <a:bodyPr/>
                    <a:lstStyle/>
                    <a:p>
                      <a:pPr algn="ctr" fontAlgn="b"/>
                      <a:r>
                        <a:rPr lang="en-US" sz="1100" b="0" i="0" u="none" strike="noStrike" dirty="0">
                          <a:solidFill>
                            <a:srgbClr val="000000"/>
                          </a:solidFill>
                          <a:effectLst/>
                          <a:latin typeface="Calibri" panose="020F0502020204030204" pitchFamily="34" charset="0"/>
                        </a:rPr>
                        <a:t>3-8 Math ED Students Level 2 and above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Level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12"/>
                  </a:ext>
                </a:extLst>
              </a:tr>
              <a:tr h="187787">
                <a:tc>
                  <a:txBody>
                    <a:bodyPr/>
                    <a:lstStyle/>
                    <a:p>
                      <a:pPr algn="ctr" rtl="0" fontAlgn="ctr"/>
                      <a:r>
                        <a:rPr lang="en-US" sz="1200" b="1" i="0" u="none" strike="noStrike" dirty="0">
                          <a:solidFill>
                            <a:srgbClr val="000000"/>
                          </a:solidFill>
                          <a:effectLst/>
                          <a:latin typeface="Calibri" panose="020F0502020204030204" pitchFamily="34" charset="0"/>
                        </a:rPr>
                        <a:t>Index Result</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a:txBody>
                    <a:bodyPr/>
                    <a:lstStyle/>
                    <a:p>
                      <a:pPr algn="ctr" fontAlgn="t"/>
                      <a:r>
                        <a:rPr lang="en-US" sz="1200" b="1" i="0" u="none" strike="noStrike">
                          <a:solidFill>
                            <a:srgbClr val="000000"/>
                          </a:solidFill>
                          <a:effectLst/>
                          <a:latin typeface="Calibri" panose="020F0502020204030204" pitchFamily="34" charset="0"/>
                        </a:rPr>
                        <a:t> </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a:txBody>
                    <a:bodyPr/>
                    <a:lstStyle/>
                    <a:p>
                      <a:pPr algn="ctr" rtl="0" fontAlgn="ctr"/>
                      <a:r>
                        <a:rPr lang="en-US" sz="1200" b="1" i="0" u="none" strike="noStrike">
                          <a:solidFill>
                            <a:srgbClr val="000000"/>
                          </a:solidFill>
                          <a:effectLst/>
                          <a:latin typeface="Calibri" panose="020F0502020204030204" pitchFamily="34" charset="0"/>
                        </a:rPr>
                        <a:t> </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a:txBody>
                    <a:bodyPr/>
                    <a:lstStyle/>
                    <a:p>
                      <a:pPr algn="ctr" rtl="0" fontAlgn="ctr"/>
                      <a:r>
                        <a:rPr lang="en-US" sz="1200" b="1" i="0" u="none" strike="noStrike" dirty="0">
                          <a:solidFill>
                            <a:srgbClr val="000000"/>
                          </a:solidFill>
                          <a:effectLst/>
                          <a:latin typeface="Calibri" panose="020F0502020204030204" pitchFamily="34" charset="0"/>
                        </a:rPr>
                        <a:t> </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a:txBody>
                    <a:bodyPr/>
                    <a:lstStyle/>
                    <a:p>
                      <a:pPr algn="ctr" rtl="0" fontAlgn="ctr"/>
                      <a:r>
                        <a:rPr lang="en-US" sz="1200" b="1" i="0" u="none" strike="noStrike">
                          <a:solidFill>
                            <a:srgbClr val="000000"/>
                          </a:solidFill>
                          <a:effectLst/>
                          <a:latin typeface="Calibri" panose="020F0502020204030204" pitchFamily="34" charset="0"/>
                        </a:rPr>
                        <a:t> </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a:txBody>
                    <a:bodyPr/>
                    <a:lstStyle/>
                    <a:p>
                      <a:pPr algn="ctr" rtl="0" fontAlgn="ctr"/>
                      <a:r>
                        <a:rPr lang="en-US" sz="1200" b="1" i="0" u="none" strike="noStrike" dirty="0">
                          <a:solidFill>
                            <a:srgbClr val="000000"/>
                          </a:solidFill>
                          <a:effectLst/>
                          <a:latin typeface="Calibri" panose="020F0502020204030204" pitchFamily="34" charset="0"/>
                        </a:rPr>
                        <a:t>86%</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64481325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1143000"/>
          </a:xfrm>
        </p:spPr>
        <p:txBody>
          <a:bodyPr>
            <a:noAutofit/>
          </a:bodyPr>
          <a:lstStyle/>
          <a:p>
            <a:r>
              <a:rPr lang="en-US" sz="4000" dirty="0"/>
              <a:t>DI Status for 2016-17</a:t>
            </a:r>
          </a:p>
        </p:txBody>
      </p:sp>
      <p:sp>
        <p:nvSpPr>
          <p:cNvPr id="3" name="Content Placeholder 2"/>
          <p:cNvSpPr>
            <a:spLocks noGrp="1"/>
          </p:cNvSpPr>
          <p:nvPr>
            <p:ph idx="1"/>
          </p:nvPr>
        </p:nvSpPr>
        <p:spPr>
          <a:xfrm>
            <a:off x="304800" y="1600200"/>
            <a:ext cx="8382000" cy="4800600"/>
          </a:xfrm>
        </p:spPr>
        <p:txBody>
          <a:bodyPr>
            <a:normAutofit fontScale="92500" lnSpcReduction="20000"/>
          </a:bodyPr>
          <a:lstStyle/>
          <a:p>
            <a:r>
              <a:rPr lang="en-US" sz="2200" dirty="0">
                <a:solidFill>
                  <a:schemeClr val="tx1">
                    <a:lumMod val="90000"/>
                    <a:lumOff val="10000"/>
                  </a:schemeClr>
                </a:solidFill>
              </a:rPr>
              <a:t>Data for DI indicators were collected during May to August 2017.</a:t>
            </a:r>
          </a:p>
          <a:p>
            <a:r>
              <a:rPr lang="en-US" sz="2200" b="0" dirty="0">
                <a:solidFill>
                  <a:schemeClr val="tx1">
                    <a:lumMod val="90000"/>
                    <a:lumOff val="10000"/>
                  </a:schemeClr>
                </a:solidFill>
              </a:rPr>
              <a:t>Early September 2017: NYSED </a:t>
            </a:r>
            <a:r>
              <a:rPr lang="en-US" sz="2200" dirty="0">
                <a:solidFill>
                  <a:schemeClr val="tx1">
                    <a:lumMod val="90000"/>
                    <a:lumOff val="10000"/>
                  </a:schemeClr>
                </a:solidFill>
              </a:rPr>
              <a:t>informed districts whether the indicators met the progress target or goal, and also the preliminary DI Index score</a:t>
            </a:r>
            <a:r>
              <a:rPr lang="en-US" sz="2200" b="0" dirty="0">
                <a:solidFill>
                  <a:schemeClr val="tx1">
                    <a:lumMod val="90000"/>
                    <a:lumOff val="10000"/>
                  </a:schemeClr>
                </a:solidFill>
              </a:rPr>
              <a:t>. The data behind the calculations was also shared.</a:t>
            </a:r>
          </a:p>
          <a:p>
            <a:r>
              <a:rPr lang="en-US" sz="2200" b="0" dirty="0">
                <a:solidFill>
                  <a:schemeClr val="tx1">
                    <a:lumMod val="90000"/>
                    <a:lumOff val="10000"/>
                  </a:schemeClr>
                </a:solidFill>
              </a:rPr>
              <a:t>Mid September 2017: Districts appealed the indicator data or the DI Index score by September 15, 2017.</a:t>
            </a:r>
          </a:p>
          <a:p>
            <a:r>
              <a:rPr lang="en-US" sz="2200" dirty="0">
                <a:solidFill>
                  <a:schemeClr val="tx1">
                    <a:lumMod val="90000"/>
                    <a:lumOff val="10000"/>
                  </a:schemeClr>
                </a:solidFill>
              </a:rPr>
              <a:t>Early October 2017: NYSED informed districts about the preliminary DI status based on 2015-16 and 2016-17 DI Index.</a:t>
            </a:r>
          </a:p>
          <a:p>
            <a:r>
              <a:rPr lang="en-US" sz="2200" dirty="0">
                <a:solidFill>
                  <a:schemeClr val="tx1">
                    <a:lumMod val="90000"/>
                    <a:lumOff val="10000"/>
                  </a:schemeClr>
                </a:solidFill>
              </a:rPr>
              <a:t>Early October 2017: NYSED then informed stakeholders about the preliminary DI status.  Stakeholders were asked to submit a “Demonstrable Improvement Determination Consultation and Collaboration Form” by October 13, 2017.</a:t>
            </a:r>
          </a:p>
          <a:p>
            <a:r>
              <a:rPr lang="en-US" sz="2200" dirty="0">
                <a:solidFill>
                  <a:schemeClr val="tx1">
                    <a:lumMod val="90000"/>
                    <a:lumOff val="10000"/>
                  </a:schemeClr>
                </a:solidFill>
              </a:rPr>
              <a:t>Late October 2017: Stakeholders and the public were informed of the final DI status.</a:t>
            </a:r>
          </a:p>
          <a:p>
            <a:r>
              <a:rPr lang="en-US" sz="2200" dirty="0">
                <a:solidFill>
                  <a:schemeClr val="tx1">
                    <a:lumMod val="90000"/>
                    <a:lumOff val="10000"/>
                  </a:schemeClr>
                </a:solidFill>
              </a:rPr>
              <a:t>Schools failing to make DI were required to appoint an Independent Receiver with the approval of the Commissioner or submit a closure plan. </a:t>
            </a:r>
            <a:endParaRPr lang="en-US" sz="2200" b="0" dirty="0">
              <a:solidFill>
                <a:schemeClr val="tx1">
                  <a:lumMod val="90000"/>
                  <a:lumOff val="10000"/>
                </a:schemeClr>
              </a:solidFill>
            </a:endParaRPr>
          </a:p>
          <a:p>
            <a:pPr lvl="1"/>
            <a:endParaRPr lang="en-US" sz="1200" dirty="0"/>
          </a:p>
        </p:txBody>
      </p:sp>
      <p:sp>
        <p:nvSpPr>
          <p:cNvPr id="5" name="Slide Number Placeholder 4"/>
          <p:cNvSpPr>
            <a:spLocks noGrp="1"/>
          </p:cNvSpPr>
          <p:nvPr>
            <p:ph type="sldNum" sz="quarter" idx="12"/>
          </p:nvPr>
        </p:nvSpPr>
        <p:spPr/>
        <p:txBody>
          <a:bodyPr/>
          <a:lstStyle/>
          <a:p>
            <a:fld id="{68A9423C-4983-41F1-A5CB-CA7479874DC3}" type="slidenum">
              <a:rPr lang="en-US" smtClean="0"/>
              <a:t>12</a:t>
            </a:fld>
            <a:endParaRPr lang="en-US" dirty="0"/>
          </a:p>
        </p:txBody>
      </p:sp>
    </p:spTree>
    <p:extLst>
      <p:ext uri="{BB962C8B-B14F-4D97-AF65-F5344CB8AC3E}">
        <p14:creationId xmlns:p14="http://schemas.microsoft.com/office/powerpoint/2010/main" val="2777318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3A302-4656-434A-9062-FC717A4F91A0}"/>
              </a:ext>
            </a:extLst>
          </p:cNvPr>
          <p:cNvSpPr>
            <a:spLocks noGrp="1"/>
          </p:cNvSpPr>
          <p:nvPr>
            <p:ph type="title"/>
          </p:nvPr>
        </p:nvSpPr>
        <p:spPr>
          <a:xfrm>
            <a:off x="38100" y="160337"/>
            <a:ext cx="9067800" cy="1143000"/>
          </a:xfrm>
        </p:spPr>
        <p:txBody>
          <a:bodyPr>
            <a:noAutofit/>
          </a:bodyPr>
          <a:lstStyle/>
          <a:p>
            <a:r>
              <a:rPr lang="en-US" sz="3200" dirty="0"/>
              <a:t>Proposal for Modifying Demonstrable Improvement Determination Process for 2017-18</a:t>
            </a:r>
          </a:p>
        </p:txBody>
      </p:sp>
      <p:sp>
        <p:nvSpPr>
          <p:cNvPr id="3" name="Content Placeholder 2">
            <a:extLst>
              <a:ext uri="{FF2B5EF4-FFF2-40B4-BE49-F238E27FC236}">
                <a16:creationId xmlns:a16="http://schemas.microsoft.com/office/drawing/2014/main" id="{3F635C6F-F114-4DB0-92C2-827CF6E4238A}"/>
              </a:ext>
            </a:extLst>
          </p:cNvPr>
          <p:cNvSpPr>
            <a:spLocks noGrp="1"/>
          </p:cNvSpPr>
          <p:nvPr>
            <p:ph idx="1"/>
          </p:nvPr>
        </p:nvSpPr>
        <p:spPr/>
        <p:txBody>
          <a:bodyPr>
            <a:normAutofit fontScale="70000" lnSpcReduction="20000"/>
          </a:bodyPr>
          <a:lstStyle/>
          <a:p>
            <a:pPr marL="347472" indent="-347472">
              <a:buFont typeface="+mj-lt"/>
              <a:buAutoNum type="arabicPeriod"/>
            </a:pPr>
            <a:r>
              <a:rPr lang="en-US" dirty="0">
                <a:solidFill>
                  <a:schemeClr val="tx1">
                    <a:lumMod val="90000"/>
                    <a:lumOff val="10000"/>
                  </a:schemeClr>
                </a:solidFill>
              </a:rPr>
              <a:t>All current DI indicators, except Indicator #1: Make Priority School Progress, will remain in place.</a:t>
            </a:r>
          </a:p>
          <a:p>
            <a:pPr marL="347472" indent="-347472">
              <a:buFont typeface="+mj-lt"/>
              <a:buAutoNum type="arabicPeriod"/>
            </a:pPr>
            <a:r>
              <a:rPr lang="en-US" dirty="0">
                <a:solidFill>
                  <a:schemeClr val="tx1">
                    <a:lumMod val="90000"/>
                    <a:lumOff val="10000"/>
                  </a:schemeClr>
                </a:solidFill>
              </a:rPr>
              <a:t>Any Level 1 indicator for which a school falls below the 2017-18 goal will be newly assigned to the school.</a:t>
            </a:r>
          </a:p>
          <a:p>
            <a:pPr marL="347472" indent="-347472">
              <a:buFont typeface="+mj-lt"/>
              <a:buAutoNum type="arabicPeriod"/>
            </a:pPr>
            <a:r>
              <a:rPr lang="en-US" dirty="0">
                <a:solidFill>
                  <a:schemeClr val="tx1">
                    <a:lumMod val="90000"/>
                    <a:lumOff val="10000"/>
                  </a:schemeClr>
                </a:solidFill>
              </a:rPr>
              <a:t>The weighting of indicators will be modified as follows:</a:t>
            </a:r>
          </a:p>
          <a:p>
            <a:pPr marL="914400" lvl="1" indent="-274320">
              <a:buFont typeface="+mj-lt"/>
              <a:buAutoNum type="alphaLcPeriod"/>
            </a:pPr>
            <a:r>
              <a:rPr lang="en-US" dirty="0">
                <a:solidFill>
                  <a:schemeClr val="tx1">
                    <a:lumMod val="90000"/>
                    <a:lumOff val="10000"/>
                  </a:schemeClr>
                </a:solidFill>
              </a:rPr>
              <a:t>A school will receive 50 points if the school is identified as a School In Good Standing under ESSA.</a:t>
            </a:r>
          </a:p>
          <a:p>
            <a:pPr marL="914400" lvl="1" indent="-274320">
              <a:buFont typeface="+mj-lt"/>
              <a:buAutoNum type="alphaLcPeriod"/>
            </a:pPr>
            <a:r>
              <a:rPr lang="en-US" dirty="0">
                <a:solidFill>
                  <a:schemeClr val="tx1">
                    <a:lumMod val="90000"/>
                    <a:lumOff val="10000"/>
                  </a:schemeClr>
                </a:solidFill>
              </a:rPr>
              <a:t>A school will receive 25 points if the school is identified as a Targeted Support and Improvement School (TSI) under ESSA.</a:t>
            </a:r>
          </a:p>
          <a:p>
            <a:pPr marL="914400" lvl="1" indent="-274320">
              <a:buFont typeface="+mj-lt"/>
              <a:buAutoNum type="alphaLcPeriod"/>
            </a:pPr>
            <a:r>
              <a:rPr lang="en-US" dirty="0">
                <a:solidFill>
                  <a:schemeClr val="tx1">
                    <a:lumMod val="90000"/>
                    <a:lumOff val="10000"/>
                  </a:schemeClr>
                </a:solidFill>
              </a:rPr>
              <a:t>A school will receive 0 points if it is identified as a Comprehensive Support and Improvement (CSI) School.</a:t>
            </a:r>
          </a:p>
          <a:p>
            <a:pPr marL="347472" indent="-347472">
              <a:buFont typeface="+mj-lt"/>
              <a:buAutoNum type="arabicPeriod" startAt="4"/>
            </a:pPr>
            <a:r>
              <a:rPr lang="en-US" dirty="0">
                <a:solidFill>
                  <a:schemeClr val="tx1">
                    <a:lumMod val="90000"/>
                    <a:lumOff val="10000"/>
                  </a:schemeClr>
                </a:solidFill>
              </a:rPr>
              <a:t>Level 1 Indicators will be weighted 25%.</a:t>
            </a:r>
          </a:p>
          <a:p>
            <a:pPr marL="347472" indent="-347472">
              <a:buFont typeface="+mj-lt"/>
              <a:buAutoNum type="arabicPeriod" startAt="4"/>
            </a:pPr>
            <a:r>
              <a:rPr lang="en-US" dirty="0">
                <a:solidFill>
                  <a:schemeClr val="tx1">
                    <a:lumMod val="90000"/>
                    <a:lumOff val="10000"/>
                  </a:schemeClr>
                </a:solidFill>
              </a:rPr>
              <a:t>Level 2 Indicators will be weighted 25%.</a:t>
            </a:r>
          </a:p>
          <a:p>
            <a:endParaRPr lang="en-US" dirty="0"/>
          </a:p>
        </p:txBody>
      </p:sp>
      <p:sp>
        <p:nvSpPr>
          <p:cNvPr id="4" name="Slide Number Placeholder 3">
            <a:extLst>
              <a:ext uri="{FF2B5EF4-FFF2-40B4-BE49-F238E27FC236}">
                <a16:creationId xmlns:a16="http://schemas.microsoft.com/office/drawing/2014/main" id="{C506A74A-8307-41F9-9D22-DF135C3A6CEA}"/>
              </a:ext>
            </a:extLst>
          </p:cNvPr>
          <p:cNvSpPr>
            <a:spLocks noGrp="1"/>
          </p:cNvSpPr>
          <p:nvPr>
            <p:ph type="sldNum" sz="quarter" idx="12"/>
          </p:nvPr>
        </p:nvSpPr>
        <p:spPr/>
        <p:txBody>
          <a:bodyPr/>
          <a:lstStyle/>
          <a:p>
            <a:fld id="{68A9423C-4983-41F1-A5CB-CA7479874DC3}" type="slidenum">
              <a:rPr lang="en-US" smtClean="0"/>
              <a:t>13</a:t>
            </a:fld>
            <a:endParaRPr lang="en-US" dirty="0"/>
          </a:p>
        </p:txBody>
      </p:sp>
    </p:spTree>
    <p:extLst>
      <p:ext uri="{BB962C8B-B14F-4D97-AF65-F5344CB8AC3E}">
        <p14:creationId xmlns:p14="http://schemas.microsoft.com/office/powerpoint/2010/main" val="2747097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199E6-9779-4303-92DB-CDE0223F0056}"/>
              </a:ext>
            </a:extLst>
          </p:cNvPr>
          <p:cNvSpPr>
            <a:spLocks noGrp="1"/>
          </p:cNvSpPr>
          <p:nvPr>
            <p:ph type="title"/>
          </p:nvPr>
        </p:nvSpPr>
        <p:spPr/>
        <p:txBody>
          <a:bodyPr>
            <a:normAutofit fontScale="90000"/>
          </a:bodyPr>
          <a:lstStyle/>
          <a:p>
            <a:r>
              <a:rPr lang="en-US" sz="3600" dirty="0"/>
              <a:t>Comparison of Weights: 2016-17 to 2017-18</a:t>
            </a:r>
          </a:p>
        </p:txBody>
      </p:sp>
      <p:graphicFrame>
        <p:nvGraphicFramePr>
          <p:cNvPr id="5" name="Content Placeholder 4">
            <a:extLst>
              <a:ext uri="{FF2B5EF4-FFF2-40B4-BE49-F238E27FC236}">
                <a16:creationId xmlns:a16="http://schemas.microsoft.com/office/drawing/2014/main" id="{02D55D16-0A62-4880-B8F5-2A2430669D75}"/>
              </a:ext>
            </a:extLst>
          </p:cNvPr>
          <p:cNvGraphicFramePr>
            <a:graphicFrameLocks noGrp="1"/>
          </p:cNvGraphicFramePr>
          <p:nvPr>
            <p:ph idx="1"/>
            <p:extLst>
              <p:ext uri="{D42A27DB-BD31-4B8C-83A1-F6EECF244321}">
                <p14:modId xmlns:p14="http://schemas.microsoft.com/office/powerpoint/2010/main" val="505926825"/>
              </p:ext>
            </p:extLst>
          </p:nvPr>
        </p:nvGraphicFramePr>
        <p:xfrm>
          <a:off x="533400" y="1526928"/>
          <a:ext cx="6477000" cy="2254839"/>
        </p:xfrm>
        <a:graphic>
          <a:graphicData uri="http://schemas.openxmlformats.org/drawingml/2006/table">
            <a:tbl>
              <a:tblPr firstRow="1" firstCol="1" bandRow="1">
                <a:tableStyleId>{5C22544A-7EE6-4342-B048-85BDC9FD1C3A}</a:tableStyleId>
              </a:tblPr>
              <a:tblGrid>
                <a:gridCol w="2194499">
                  <a:extLst>
                    <a:ext uri="{9D8B030D-6E8A-4147-A177-3AD203B41FA5}">
                      <a16:colId xmlns:a16="http://schemas.microsoft.com/office/drawing/2014/main" val="1070437908"/>
                    </a:ext>
                  </a:extLst>
                </a:gridCol>
                <a:gridCol w="2096651">
                  <a:extLst>
                    <a:ext uri="{9D8B030D-6E8A-4147-A177-3AD203B41FA5}">
                      <a16:colId xmlns:a16="http://schemas.microsoft.com/office/drawing/2014/main" val="3200642235"/>
                    </a:ext>
                  </a:extLst>
                </a:gridCol>
                <a:gridCol w="2185850">
                  <a:extLst>
                    <a:ext uri="{9D8B030D-6E8A-4147-A177-3AD203B41FA5}">
                      <a16:colId xmlns:a16="http://schemas.microsoft.com/office/drawing/2014/main" val="1635793687"/>
                    </a:ext>
                  </a:extLst>
                </a:gridCol>
              </a:tblGrid>
              <a:tr h="563529">
                <a:tc>
                  <a:txBody>
                    <a:bodyPr/>
                    <a:lstStyle/>
                    <a:p>
                      <a:pPr marL="0" marR="0" algn="ctr">
                        <a:lnSpc>
                          <a:spcPct val="115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latin typeface="+mj-lt"/>
                          <a:ea typeface="Calibri" panose="020F0502020204030204" pitchFamily="34" charset="0"/>
                          <a:cs typeface="Times New Roman" panose="02020603050405020304" pitchFamily="18" charset="0"/>
                        </a:rPr>
                        <a:t>Current System</a:t>
                      </a:r>
                    </a:p>
                  </a:txBody>
                  <a:tcPr marL="68580" marR="68580" marT="0" marB="0" anchor="ctr"/>
                </a:tc>
                <a:tc>
                  <a:txBody>
                    <a:bodyPr/>
                    <a:lstStyle/>
                    <a:p>
                      <a:pPr algn="ctr"/>
                      <a:r>
                        <a:rPr lang="en-US" sz="1600" dirty="0">
                          <a:effectLst/>
                          <a:latin typeface="+mj-lt"/>
                        </a:rPr>
                        <a:t>Proposed System</a:t>
                      </a:r>
                      <a:endParaRPr lang="en-US" sz="1600" dirty="0">
                        <a:latin typeface="+mj-lt"/>
                      </a:endParaRPr>
                    </a:p>
                  </a:txBody>
                  <a:tcPr marL="68580" marR="68580" marT="0" marB="0" anchor="ctr"/>
                </a:tc>
                <a:extLst>
                  <a:ext uri="{0D108BD9-81ED-4DB2-BD59-A6C34878D82A}">
                    <a16:rowId xmlns:a16="http://schemas.microsoft.com/office/drawing/2014/main" val="2061602835"/>
                  </a:ext>
                </a:extLst>
              </a:tr>
              <a:tr h="563770">
                <a:tc>
                  <a:txBody>
                    <a:bodyPr/>
                    <a:lstStyle/>
                    <a:p>
                      <a:pPr marL="0" marR="0" algn="ctr">
                        <a:lnSpc>
                          <a:spcPct val="115000"/>
                        </a:lnSpc>
                        <a:spcBef>
                          <a:spcPts val="0"/>
                        </a:spcBef>
                        <a:spcAft>
                          <a:spcPts val="0"/>
                        </a:spcAft>
                      </a:pPr>
                      <a:r>
                        <a:rPr lang="en-US" sz="1600" dirty="0">
                          <a:effectLst/>
                          <a:latin typeface="+mj-lt"/>
                        </a:rPr>
                        <a:t>Level 1</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mj-lt"/>
                          <a:ea typeface="Calibri" panose="020F0502020204030204" pitchFamily="34" charset="0"/>
                          <a:cs typeface="Times New Roman" panose="02020603050405020304" pitchFamily="18" charset="0"/>
                        </a:rPr>
                        <a:t>50%</a:t>
                      </a:r>
                    </a:p>
                  </a:txBody>
                  <a:tcPr marL="68580" marR="68580" marT="0" marB="0" anchor="ctr"/>
                </a:tc>
                <a:tc>
                  <a:txBody>
                    <a:bodyPr/>
                    <a:lstStyle/>
                    <a:p>
                      <a:pPr algn="ctr"/>
                      <a:r>
                        <a:rPr lang="en-US" sz="1600" dirty="0">
                          <a:effectLst/>
                          <a:latin typeface="+mj-lt"/>
                        </a:rPr>
                        <a:t>25%</a:t>
                      </a:r>
                      <a:endParaRPr lang="en-US" sz="1600" dirty="0">
                        <a:latin typeface="+mj-lt"/>
                      </a:endParaRPr>
                    </a:p>
                  </a:txBody>
                  <a:tcPr marL="68580" marR="68580" marT="0" marB="0" anchor="ctr"/>
                </a:tc>
                <a:extLst>
                  <a:ext uri="{0D108BD9-81ED-4DB2-BD59-A6C34878D82A}">
                    <a16:rowId xmlns:a16="http://schemas.microsoft.com/office/drawing/2014/main" val="3777544329"/>
                  </a:ext>
                </a:extLst>
              </a:tr>
              <a:tr h="563770">
                <a:tc>
                  <a:txBody>
                    <a:bodyPr/>
                    <a:lstStyle/>
                    <a:p>
                      <a:pPr marL="0" marR="0" algn="ctr">
                        <a:lnSpc>
                          <a:spcPct val="115000"/>
                        </a:lnSpc>
                        <a:spcBef>
                          <a:spcPts val="0"/>
                        </a:spcBef>
                        <a:spcAft>
                          <a:spcPts val="0"/>
                        </a:spcAft>
                      </a:pPr>
                      <a:r>
                        <a:rPr lang="en-US" sz="1600" dirty="0">
                          <a:effectLst/>
                          <a:latin typeface="+mj-lt"/>
                        </a:rPr>
                        <a:t>Level 2</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mj-lt"/>
                          <a:ea typeface="Calibri" panose="020F0502020204030204" pitchFamily="34" charset="0"/>
                          <a:cs typeface="Times New Roman" panose="02020603050405020304" pitchFamily="18" charset="0"/>
                        </a:rPr>
                        <a:t>50%</a:t>
                      </a:r>
                    </a:p>
                  </a:txBody>
                  <a:tcPr marL="68580" marR="68580" marT="0" marB="0" anchor="ctr"/>
                </a:tc>
                <a:tc>
                  <a:txBody>
                    <a:bodyPr/>
                    <a:lstStyle/>
                    <a:p>
                      <a:pPr algn="ctr"/>
                      <a:r>
                        <a:rPr lang="en-US" sz="1600" dirty="0">
                          <a:effectLst/>
                          <a:latin typeface="+mj-lt"/>
                        </a:rPr>
                        <a:t>25%</a:t>
                      </a:r>
                      <a:endParaRPr lang="en-US" sz="1600" dirty="0">
                        <a:latin typeface="+mj-lt"/>
                      </a:endParaRPr>
                    </a:p>
                  </a:txBody>
                  <a:tcPr marL="68580" marR="68580" marT="0" marB="0" anchor="ctr"/>
                </a:tc>
                <a:extLst>
                  <a:ext uri="{0D108BD9-81ED-4DB2-BD59-A6C34878D82A}">
                    <a16:rowId xmlns:a16="http://schemas.microsoft.com/office/drawing/2014/main" val="3619813422"/>
                  </a:ext>
                </a:extLst>
              </a:tr>
              <a:tr h="563770">
                <a:tc>
                  <a:txBody>
                    <a:bodyPr/>
                    <a:lstStyle/>
                    <a:p>
                      <a:pPr marL="0" marR="0" algn="ctr">
                        <a:lnSpc>
                          <a:spcPct val="115000"/>
                        </a:lnSpc>
                        <a:spcBef>
                          <a:spcPts val="0"/>
                        </a:spcBef>
                        <a:spcAft>
                          <a:spcPts val="0"/>
                        </a:spcAft>
                      </a:pPr>
                      <a:r>
                        <a:rPr lang="en-US" sz="1600" dirty="0">
                          <a:effectLst/>
                          <a:latin typeface="+mj-lt"/>
                        </a:rPr>
                        <a:t>ESSA Status</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mj-lt"/>
                          <a:ea typeface="Calibri" panose="020F0502020204030204" pitchFamily="34" charset="0"/>
                          <a:cs typeface="Times New Roman" panose="02020603050405020304" pitchFamily="18" charset="0"/>
                        </a:rPr>
                        <a:t>-</a:t>
                      </a:r>
                    </a:p>
                  </a:txBody>
                  <a:tcPr marL="68580" marR="68580" marT="0" marB="0" anchor="ctr"/>
                </a:tc>
                <a:tc>
                  <a:txBody>
                    <a:bodyPr/>
                    <a:lstStyle/>
                    <a:p>
                      <a:pPr marL="0" marR="0" algn="ctr">
                        <a:lnSpc>
                          <a:spcPct val="115000"/>
                        </a:lnSpc>
                        <a:spcBef>
                          <a:spcPts val="0"/>
                        </a:spcBef>
                        <a:spcAft>
                          <a:spcPts val="0"/>
                        </a:spcAft>
                      </a:pPr>
                      <a:r>
                        <a:rPr lang="en-US" sz="1600" dirty="0">
                          <a:effectLst/>
                          <a:latin typeface="+mj-lt"/>
                          <a:ea typeface="Calibri" panose="020F0502020204030204" pitchFamily="34" charset="0"/>
                          <a:cs typeface="Times New Roman" panose="02020603050405020304" pitchFamily="18" charset="0"/>
                        </a:rPr>
                        <a:t>50%</a:t>
                      </a:r>
                    </a:p>
                  </a:txBody>
                  <a:tcPr marL="68580" marR="68580" marT="0" marB="0" anchor="ctr"/>
                </a:tc>
                <a:extLst>
                  <a:ext uri="{0D108BD9-81ED-4DB2-BD59-A6C34878D82A}">
                    <a16:rowId xmlns:a16="http://schemas.microsoft.com/office/drawing/2014/main" val="1519201930"/>
                  </a:ext>
                </a:extLst>
              </a:tr>
            </a:tbl>
          </a:graphicData>
        </a:graphic>
      </p:graphicFrame>
      <p:sp>
        <p:nvSpPr>
          <p:cNvPr id="4" name="Slide Number Placeholder 3">
            <a:extLst>
              <a:ext uri="{FF2B5EF4-FFF2-40B4-BE49-F238E27FC236}">
                <a16:creationId xmlns:a16="http://schemas.microsoft.com/office/drawing/2014/main" id="{A50DF1C6-F515-47BD-A4FA-E8AED00738F1}"/>
              </a:ext>
            </a:extLst>
          </p:cNvPr>
          <p:cNvSpPr>
            <a:spLocks noGrp="1"/>
          </p:cNvSpPr>
          <p:nvPr>
            <p:ph type="sldNum" sz="quarter" idx="12"/>
          </p:nvPr>
        </p:nvSpPr>
        <p:spPr/>
        <p:txBody>
          <a:bodyPr/>
          <a:lstStyle/>
          <a:p>
            <a:fld id="{68A9423C-4983-41F1-A5CB-CA7479874DC3}" type="slidenum">
              <a:rPr lang="en-US" smtClean="0"/>
              <a:t>14</a:t>
            </a:fld>
            <a:endParaRPr lang="en-US" dirty="0"/>
          </a:p>
        </p:txBody>
      </p:sp>
      <p:graphicFrame>
        <p:nvGraphicFramePr>
          <p:cNvPr id="8" name="Content Placeholder 4">
            <a:extLst>
              <a:ext uri="{FF2B5EF4-FFF2-40B4-BE49-F238E27FC236}">
                <a16:creationId xmlns:a16="http://schemas.microsoft.com/office/drawing/2014/main" id="{095B076D-E8B8-4856-93CD-034ECC23D3E2}"/>
              </a:ext>
            </a:extLst>
          </p:cNvPr>
          <p:cNvGraphicFramePr>
            <a:graphicFrameLocks/>
          </p:cNvGraphicFramePr>
          <p:nvPr>
            <p:extLst>
              <p:ext uri="{D42A27DB-BD31-4B8C-83A1-F6EECF244321}">
                <p14:modId xmlns:p14="http://schemas.microsoft.com/office/powerpoint/2010/main" val="1807272878"/>
              </p:ext>
            </p:extLst>
          </p:nvPr>
        </p:nvGraphicFramePr>
        <p:xfrm>
          <a:off x="533400" y="3891526"/>
          <a:ext cx="3562709" cy="2355064"/>
        </p:xfrm>
        <a:graphic>
          <a:graphicData uri="http://schemas.openxmlformats.org/drawingml/2006/table">
            <a:tbl>
              <a:tblPr firstRow="1" firstCol="1" bandRow="1">
                <a:tableStyleId>{5C22544A-7EE6-4342-B048-85BDC9FD1C3A}</a:tableStyleId>
              </a:tblPr>
              <a:tblGrid>
                <a:gridCol w="2133600">
                  <a:extLst>
                    <a:ext uri="{9D8B030D-6E8A-4147-A177-3AD203B41FA5}">
                      <a16:colId xmlns:a16="http://schemas.microsoft.com/office/drawing/2014/main" val="1070437908"/>
                    </a:ext>
                  </a:extLst>
                </a:gridCol>
                <a:gridCol w="1429109">
                  <a:extLst>
                    <a:ext uri="{9D8B030D-6E8A-4147-A177-3AD203B41FA5}">
                      <a16:colId xmlns:a16="http://schemas.microsoft.com/office/drawing/2014/main" val="3200642235"/>
                    </a:ext>
                  </a:extLst>
                </a:gridCol>
              </a:tblGrid>
              <a:tr h="539504">
                <a:tc>
                  <a:txBody>
                    <a:bodyPr/>
                    <a:lstStyle/>
                    <a:p>
                      <a:pPr marL="0" marR="0" algn="ctr">
                        <a:lnSpc>
                          <a:spcPct val="115000"/>
                        </a:lnSpc>
                        <a:spcBef>
                          <a:spcPts val="0"/>
                        </a:spcBef>
                        <a:spcAft>
                          <a:spcPts val="0"/>
                        </a:spcAft>
                      </a:pPr>
                      <a:r>
                        <a:rPr lang="en-US" sz="1400" b="1" dirty="0">
                          <a:effectLst/>
                          <a:latin typeface="+mn-lt"/>
                          <a:ea typeface="Calibri" panose="020F0502020204030204" pitchFamily="34" charset="0"/>
                          <a:cs typeface="Times New Roman" panose="02020603050405020304" pitchFamily="18" charset="0"/>
                        </a:rPr>
                        <a:t>Accountability Status</a:t>
                      </a:r>
                    </a:p>
                  </a:txBody>
                  <a:tcPr marL="68580" marR="68580" marT="0" marB="0" anchor="ctr"/>
                </a:tc>
                <a:tc>
                  <a:txBody>
                    <a:bodyPr/>
                    <a:lstStyle/>
                    <a:p>
                      <a:pPr marL="0" marR="0" algn="ctr">
                        <a:lnSpc>
                          <a:spcPct val="115000"/>
                        </a:lnSpc>
                        <a:spcBef>
                          <a:spcPts val="0"/>
                        </a:spcBef>
                        <a:spcAft>
                          <a:spcPts val="0"/>
                        </a:spcAft>
                      </a:pPr>
                      <a:r>
                        <a:rPr lang="en-US" sz="1400" b="1" dirty="0">
                          <a:effectLst/>
                          <a:latin typeface="+mn-lt"/>
                          <a:ea typeface="Calibri" panose="020F0502020204030204" pitchFamily="34" charset="0"/>
                          <a:cs typeface="Times New Roman" panose="02020603050405020304" pitchFamily="18" charset="0"/>
                        </a:rPr>
                        <a:t>Weight</a:t>
                      </a:r>
                    </a:p>
                  </a:txBody>
                  <a:tcPr marL="68580" marR="68580" marT="0" marB="0" anchor="ctr"/>
                </a:tc>
                <a:extLst>
                  <a:ext uri="{0D108BD9-81ED-4DB2-BD59-A6C34878D82A}">
                    <a16:rowId xmlns:a16="http://schemas.microsoft.com/office/drawing/2014/main" val="2061602835"/>
                  </a:ext>
                </a:extLst>
              </a:tr>
              <a:tr h="539734">
                <a:tc>
                  <a:txBody>
                    <a:bodyPr/>
                    <a:lstStyle/>
                    <a:p>
                      <a:pPr marL="0" marR="0" algn="ctr">
                        <a:lnSpc>
                          <a:spcPct val="115000"/>
                        </a:lnSpc>
                        <a:spcBef>
                          <a:spcPts val="0"/>
                        </a:spcBef>
                        <a:spcAft>
                          <a:spcPts val="0"/>
                        </a:spcAft>
                      </a:pPr>
                      <a:r>
                        <a:rPr lang="en-US" sz="1400" b="1" dirty="0">
                          <a:effectLst/>
                          <a:latin typeface="+mn-lt"/>
                        </a:rPr>
                        <a:t>Good Standing</a:t>
                      </a:r>
                      <a:endParaRPr lang="en-US" sz="14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400" b="1" dirty="0">
                          <a:effectLst/>
                          <a:latin typeface="+mn-lt"/>
                          <a:ea typeface="Calibri" panose="020F0502020204030204" pitchFamily="34" charset="0"/>
                          <a:cs typeface="Times New Roman" panose="02020603050405020304" pitchFamily="18" charset="0"/>
                        </a:rPr>
                        <a:t>50</a:t>
                      </a:r>
                    </a:p>
                  </a:txBody>
                  <a:tcPr marL="68580" marR="68580" marT="0" marB="0" anchor="ctr"/>
                </a:tc>
                <a:extLst>
                  <a:ext uri="{0D108BD9-81ED-4DB2-BD59-A6C34878D82A}">
                    <a16:rowId xmlns:a16="http://schemas.microsoft.com/office/drawing/2014/main" val="3777544329"/>
                  </a:ext>
                </a:extLst>
              </a:tr>
              <a:tr h="539734">
                <a:tc>
                  <a:txBody>
                    <a:bodyPr/>
                    <a:lstStyle/>
                    <a:p>
                      <a:pPr marL="0" marR="0" algn="ctr">
                        <a:lnSpc>
                          <a:spcPct val="115000"/>
                        </a:lnSpc>
                        <a:spcBef>
                          <a:spcPts val="0"/>
                        </a:spcBef>
                        <a:spcAft>
                          <a:spcPts val="0"/>
                        </a:spcAft>
                      </a:pPr>
                      <a:r>
                        <a:rPr lang="en-US" sz="1400" b="1" dirty="0">
                          <a:effectLst/>
                          <a:latin typeface="+mn-lt"/>
                          <a:ea typeface="Calibri" panose="020F0502020204030204" pitchFamily="34" charset="0"/>
                          <a:cs typeface="Times New Roman" panose="02020603050405020304" pitchFamily="18" charset="0"/>
                        </a:rPr>
                        <a:t>Targeted Support &amp; Improvement (TSI)</a:t>
                      </a:r>
                    </a:p>
                  </a:txBody>
                  <a:tcPr marL="68580" marR="68580" marT="0" marB="0" anchor="ctr"/>
                </a:tc>
                <a:tc>
                  <a:txBody>
                    <a:bodyPr/>
                    <a:lstStyle/>
                    <a:p>
                      <a:pPr marL="0" marR="0" algn="ctr">
                        <a:lnSpc>
                          <a:spcPct val="115000"/>
                        </a:lnSpc>
                        <a:spcBef>
                          <a:spcPts val="0"/>
                        </a:spcBef>
                        <a:spcAft>
                          <a:spcPts val="0"/>
                        </a:spcAft>
                      </a:pPr>
                      <a:r>
                        <a:rPr lang="en-US" sz="1400" b="1" dirty="0">
                          <a:effectLst/>
                          <a:latin typeface="+mn-lt"/>
                          <a:ea typeface="Calibri" panose="020F0502020204030204" pitchFamily="34" charset="0"/>
                          <a:cs typeface="Times New Roman" panose="02020603050405020304" pitchFamily="18" charset="0"/>
                        </a:rPr>
                        <a:t>25</a:t>
                      </a:r>
                    </a:p>
                  </a:txBody>
                  <a:tcPr marL="68580" marR="68580" marT="0" marB="0" anchor="ctr"/>
                </a:tc>
                <a:extLst>
                  <a:ext uri="{0D108BD9-81ED-4DB2-BD59-A6C34878D82A}">
                    <a16:rowId xmlns:a16="http://schemas.microsoft.com/office/drawing/2014/main" val="3619813422"/>
                  </a:ext>
                </a:extLst>
              </a:tr>
              <a:tr h="724081">
                <a:tc>
                  <a:txBody>
                    <a:bodyPr/>
                    <a:lstStyle/>
                    <a:p>
                      <a:pPr marL="0" marR="0" algn="ctr">
                        <a:lnSpc>
                          <a:spcPct val="115000"/>
                        </a:lnSpc>
                        <a:spcBef>
                          <a:spcPts val="0"/>
                        </a:spcBef>
                        <a:spcAft>
                          <a:spcPts val="0"/>
                        </a:spcAft>
                      </a:pPr>
                      <a:r>
                        <a:rPr lang="en-US" sz="1400" b="1" dirty="0">
                          <a:effectLst/>
                          <a:latin typeface="+mn-lt"/>
                          <a:ea typeface="Calibri" panose="020F0502020204030204" pitchFamily="34" charset="0"/>
                          <a:cs typeface="Times New Roman" panose="02020603050405020304" pitchFamily="18" charset="0"/>
                        </a:rPr>
                        <a:t>Comprehensive Support &amp; Improvement (CSI)</a:t>
                      </a:r>
                    </a:p>
                  </a:txBody>
                  <a:tcPr marL="68580" marR="68580" marT="0" marB="0" anchor="ctr"/>
                </a:tc>
                <a:tc>
                  <a:txBody>
                    <a:bodyPr/>
                    <a:lstStyle/>
                    <a:p>
                      <a:pPr marL="0" marR="0" algn="ctr">
                        <a:lnSpc>
                          <a:spcPct val="115000"/>
                        </a:lnSpc>
                        <a:spcBef>
                          <a:spcPts val="0"/>
                        </a:spcBef>
                        <a:spcAft>
                          <a:spcPts val="0"/>
                        </a:spcAft>
                      </a:pPr>
                      <a:r>
                        <a:rPr lang="en-US" sz="1400" b="1" dirty="0">
                          <a:effectLst/>
                          <a:latin typeface="+mn-lt"/>
                          <a:ea typeface="Calibri" panose="020F0502020204030204" pitchFamily="34" charset="0"/>
                          <a:cs typeface="Times New Roman" panose="02020603050405020304" pitchFamily="18" charset="0"/>
                        </a:rPr>
                        <a:t>0</a:t>
                      </a:r>
                    </a:p>
                  </a:txBody>
                  <a:tcPr marL="68580" marR="68580" marT="0" marB="0" anchor="ctr"/>
                </a:tc>
                <a:extLst>
                  <a:ext uri="{0D108BD9-81ED-4DB2-BD59-A6C34878D82A}">
                    <a16:rowId xmlns:a16="http://schemas.microsoft.com/office/drawing/2014/main" val="1519201930"/>
                  </a:ext>
                </a:extLst>
              </a:tr>
            </a:tbl>
          </a:graphicData>
        </a:graphic>
      </p:graphicFrame>
    </p:spTree>
    <p:extLst>
      <p:ext uri="{BB962C8B-B14F-4D97-AF65-F5344CB8AC3E}">
        <p14:creationId xmlns:p14="http://schemas.microsoft.com/office/powerpoint/2010/main" val="2617966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B367-671E-4ED7-B1DB-8C8D85083754}"/>
              </a:ext>
            </a:extLst>
          </p:cNvPr>
          <p:cNvSpPr>
            <a:spLocks noGrp="1"/>
          </p:cNvSpPr>
          <p:nvPr>
            <p:ph type="title"/>
          </p:nvPr>
        </p:nvSpPr>
        <p:spPr/>
        <p:txBody>
          <a:bodyPr>
            <a:normAutofit fontScale="90000"/>
          </a:bodyPr>
          <a:lstStyle/>
          <a:p>
            <a:r>
              <a:rPr lang="en-US" dirty="0"/>
              <a:t>Examples of Proposed DI Determination Process </a:t>
            </a:r>
          </a:p>
        </p:txBody>
      </p:sp>
      <p:graphicFrame>
        <p:nvGraphicFramePr>
          <p:cNvPr id="5" name="Content Placeholder 4">
            <a:extLst>
              <a:ext uri="{FF2B5EF4-FFF2-40B4-BE49-F238E27FC236}">
                <a16:creationId xmlns:a16="http://schemas.microsoft.com/office/drawing/2014/main" id="{AA1A1675-3A17-4C45-962F-6D310668FD66}"/>
              </a:ext>
            </a:extLst>
          </p:cNvPr>
          <p:cNvGraphicFramePr>
            <a:graphicFrameLocks noGrp="1"/>
          </p:cNvGraphicFramePr>
          <p:nvPr>
            <p:ph idx="1"/>
            <p:extLst>
              <p:ext uri="{D42A27DB-BD31-4B8C-83A1-F6EECF244321}">
                <p14:modId xmlns:p14="http://schemas.microsoft.com/office/powerpoint/2010/main" val="3621635980"/>
              </p:ext>
            </p:extLst>
          </p:nvPr>
        </p:nvGraphicFramePr>
        <p:xfrm>
          <a:off x="457200" y="2145881"/>
          <a:ext cx="7543801" cy="3429000"/>
        </p:xfrm>
        <a:graphic>
          <a:graphicData uri="http://schemas.openxmlformats.org/drawingml/2006/table">
            <a:tbl>
              <a:tblPr firstRow="1" firstCol="1" bandRow="1">
                <a:tableStyleId>{5C22544A-7EE6-4342-B048-85BDC9FD1C3A}</a:tableStyleId>
              </a:tblPr>
              <a:tblGrid>
                <a:gridCol w="2015147">
                  <a:extLst>
                    <a:ext uri="{9D8B030D-6E8A-4147-A177-3AD203B41FA5}">
                      <a16:colId xmlns:a16="http://schemas.microsoft.com/office/drawing/2014/main" val="545754491"/>
                    </a:ext>
                  </a:extLst>
                </a:gridCol>
                <a:gridCol w="1863892">
                  <a:extLst>
                    <a:ext uri="{9D8B030D-6E8A-4147-A177-3AD203B41FA5}">
                      <a16:colId xmlns:a16="http://schemas.microsoft.com/office/drawing/2014/main" val="890143259"/>
                    </a:ext>
                  </a:extLst>
                </a:gridCol>
                <a:gridCol w="1832381">
                  <a:extLst>
                    <a:ext uri="{9D8B030D-6E8A-4147-A177-3AD203B41FA5}">
                      <a16:colId xmlns:a16="http://schemas.microsoft.com/office/drawing/2014/main" val="680544047"/>
                    </a:ext>
                  </a:extLst>
                </a:gridCol>
                <a:gridCol w="1832381">
                  <a:extLst>
                    <a:ext uri="{9D8B030D-6E8A-4147-A177-3AD203B41FA5}">
                      <a16:colId xmlns:a16="http://schemas.microsoft.com/office/drawing/2014/main" val="1198329301"/>
                    </a:ext>
                  </a:extLst>
                </a:gridCol>
              </a:tblGrid>
              <a:tr h="746456">
                <a:tc>
                  <a:txBody>
                    <a:bodyPr/>
                    <a:lstStyle/>
                    <a:p>
                      <a:pPr marL="0" marR="0" algn="ctr">
                        <a:lnSpc>
                          <a:spcPct val="115000"/>
                        </a:lnSpc>
                        <a:spcBef>
                          <a:spcPts val="0"/>
                        </a:spcBef>
                        <a:spcAft>
                          <a:spcPts val="0"/>
                        </a:spcAft>
                      </a:pPr>
                      <a:r>
                        <a:rPr lang="en-US" sz="1600" dirty="0">
                          <a:effectLst/>
                        </a:rPr>
                        <a:t>Category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of Indicators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Met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Points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08637687"/>
                  </a:ext>
                </a:extLst>
              </a:tr>
              <a:tr h="670636">
                <a:tc>
                  <a:txBody>
                    <a:bodyPr/>
                    <a:lstStyle/>
                    <a:p>
                      <a:pPr marL="0" marR="0" algn="ctr">
                        <a:lnSpc>
                          <a:spcPct val="115000"/>
                        </a:lnSpc>
                        <a:spcBef>
                          <a:spcPts val="0"/>
                        </a:spcBef>
                        <a:spcAft>
                          <a:spcPts val="0"/>
                        </a:spcAft>
                      </a:pPr>
                      <a:r>
                        <a:rPr lang="en-US" sz="1600">
                          <a:effectLst/>
                        </a:rPr>
                        <a:t>Level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.75 X .25 = 19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5372454"/>
                  </a:ext>
                </a:extLst>
              </a:tr>
              <a:tr h="670636">
                <a:tc>
                  <a:txBody>
                    <a:bodyPr/>
                    <a:lstStyle/>
                    <a:p>
                      <a:pPr marL="0" marR="0" algn="ctr">
                        <a:lnSpc>
                          <a:spcPct val="115000"/>
                        </a:lnSpc>
                        <a:spcBef>
                          <a:spcPts val="0"/>
                        </a:spcBef>
                        <a:spcAft>
                          <a:spcPts val="0"/>
                        </a:spcAft>
                      </a:pPr>
                      <a:r>
                        <a:rPr lang="en-US" sz="1600">
                          <a:effectLst/>
                        </a:rPr>
                        <a:t>Level 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.5 X .25 = 13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8175146"/>
                  </a:ext>
                </a:extLst>
              </a:tr>
              <a:tr h="670636">
                <a:tc>
                  <a:txBody>
                    <a:bodyPr/>
                    <a:lstStyle/>
                    <a:p>
                      <a:pPr marL="0" marR="0" algn="ctr">
                        <a:lnSpc>
                          <a:spcPct val="115000"/>
                        </a:lnSpc>
                        <a:spcBef>
                          <a:spcPts val="0"/>
                        </a:spcBef>
                        <a:spcAft>
                          <a:spcPts val="0"/>
                        </a:spcAft>
                      </a:pPr>
                      <a:r>
                        <a:rPr lang="en-US" sz="1600">
                          <a:effectLst/>
                        </a:rPr>
                        <a:t>ESSA Status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Good Standing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50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155309"/>
                  </a:ext>
                </a:extLst>
              </a:tr>
              <a:tr h="670636">
                <a:tc>
                  <a:txBody>
                    <a:bodyPr/>
                    <a:lstStyle/>
                    <a:p>
                      <a:pPr marL="0" marR="0" algn="ctr">
                        <a:lnSpc>
                          <a:spcPct val="115000"/>
                        </a:lnSpc>
                        <a:spcBef>
                          <a:spcPts val="0"/>
                        </a:spcBef>
                        <a:spcAft>
                          <a:spcPts val="0"/>
                        </a:spcAft>
                      </a:pPr>
                      <a:r>
                        <a:rPr lang="en-US" sz="1600" dirty="0">
                          <a:effectLst/>
                        </a:rPr>
                        <a:t>DI Status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Made DI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82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00469563"/>
                  </a:ext>
                </a:extLst>
              </a:tr>
            </a:tbl>
          </a:graphicData>
        </a:graphic>
      </p:graphicFrame>
      <p:sp>
        <p:nvSpPr>
          <p:cNvPr id="4" name="Slide Number Placeholder 3">
            <a:extLst>
              <a:ext uri="{FF2B5EF4-FFF2-40B4-BE49-F238E27FC236}">
                <a16:creationId xmlns:a16="http://schemas.microsoft.com/office/drawing/2014/main" id="{2E331CB2-14B2-4F6E-802E-8D0DBCCA9320}"/>
              </a:ext>
            </a:extLst>
          </p:cNvPr>
          <p:cNvSpPr>
            <a:spLocks noGrp="1"/>
          </p:cNvSpPr>
          <p:nvPr>
            <p:ph type="sldNum" sz="quarter" idx="12"/>
          </p:nvPr>
        </p:nvSpPr>
        <p:spPr/>
        <p:txBody>
          <a:bodyPr/>
          <a:lstStyle/>
          <a:p>
            <a:fld id="{68A9423C-4983-41F1-A5CB-CA7479874DC3}" type="slidenum">
              <a:rPr lang="en-US" smtClean="0"/>
              <a:t>15</a:t>
            </a:fld>
            <a:endParaRPr lang="en-US" dirty="0"/>
          </a:p>
        </p:txBody>
      </p:sp>
      <p:sp>
        <p:nvSpPr>
          <p:cNvPr id="6" name="TextBox 5">
            <a:extLst>
              <a:ext uri="{FF2B5EF4-FFF2-40B4-BE49-F238E27FC236}">
                <a16:creationId xmlns:a16="http://schemas.microsoft.com/office/drawing/2014/main" id="{BACBC669-2737-4D44-B069-4B7B0E6FBB53}"/>
              </a:ext>
            </a:extLst>
          </p:cNvPr>
          <p:cNvSpPr txBox="1"/>
          <p:nvPr/>
        </p:nvSpPr>
        <p:spPr>
          <a:xfrm>
            <a:off x="381000" y="1676400"/>
            <a:ext cx="6096000" cy="381000"/>
          </a:xfrm>
          <a:prstGeom prst="rect">
            <a:avLst/>
          </a:prstGeom>
          <a:noFill/>
        </p:spPr>
        <p:txBody>
          <a:bodyPr wrap="square" rtlCol="0">
            <a:spAutoFit/>
          </a:bodyPr>
          <a:lstStyle/>
          <a:p>
            <a:r>
              <a:rPr lang="en-US" dirty="0"/>
              <a:t>Example #1</a:t>
            </a:r>
          </a:p>
        </p:txBody>
      </p:sp>
    </p:spTree>
    <p:extLst>
      <p:ext uri="{BB962C8B-B14F-4D97-AF65-F5344CB8AC3E}">
        <p14:creationId xmlns:p14="http://schemas.microsoft.com/office/powerpoint/2010/main" val="1468711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B367-671E-4ED7-B1DB-8C8D85083754}"/>
              </a:ext>
            </a:extLst>
          </p:cNvPr>
          <p:cNvSpPr>
            <a:spLocks noGrp="1"/>
          </p:cNvSpPr>
          <p:nvPr>
            <p:ph type="title"/>
          </p:nvPr>
        </p:nvSpPr>
        <p:spPr/>
        <p:txBody>
          <a:bodyPr>
            <a:normAutofit fontScale="90000"/>
          </a:bodyPr>
          <a:lstStyle/>
          <a:p>
            <a:r>
              <a:rPr lang="en-US" dirty="0"/>
              <a:t>Examples of Proposed DI Determination Process </a:t>
            </a:r>
          </a:p>
        </p:txBody>
      </p:sp>
      <p:sp>
        <p:nvSpPr>
          <p:cNvPr id="4" name="Slide Number Placeholder 3">
            <a:extLst>
              <a:ext uri="{FF2B5EF4-FFF2-40B4-BE49-F238E27FC236}">
                <a16:creationId xmlns:a16="http://schemas.microsoft.com/office/drawing/2014/main" id="{2E331CB2-14B2-4F6E-802E-8D0DBCCA9320}"/>
              </a:ext>
            </a:extLst>
          </p:cNvPr>
          <p:cNvSpPr>
            <a:spLocks noGrp="1"/>
          </p:cNvSpPr>
          <p:nvPr>
            <p:ph type="sldNum" sz="quarter" idx="12"/>
          </p:nvPr>
        </p:nvSpPr>
        <p:spPr/>
        <p:txBody>
          <a:bodyPr/>
          <a:lstStyle/>
          <a:p>
            <a:fld id="{68A9423C-4983-41F1-A5CB-CA7479874DC3}" type="slidenum">
              <a:rPr lang="en-US" smtClean="0"/>
              <a:t>16</a:t>
            </a:fld>
            <a:endParaRPr lang="en-US" dirty="0"/>
          </a:p>
        </p:txBody>
      </p:sp>
      <p:sp>
        <p:nvSpPr>
          <p:cNvPr id="6" name="TextBox 5">
            <a:extLst>
              <a:ext uri="{FF2B5EF4-FFF2-40B4-BE49-F238E27FC236}">
                <a16:creationId xmlns:a16="http://schemas.microsoft.com/office/drawing/2014/main" id="{DEE1A305-A365-4EC6-BB5D-38E8B8563D35}"/>
              </a:ext>
            </a:extLst>
          </p:cNvPr>
          <p:cNvSpPr txBox="1"/>
          <p:nvPr/>
        </p:nvSpPr>
        <p:spPr>
          <a:xfrm>
            <a:off x="381000" y="1828800"/>
            <a:ext cx="6095999" cy="369332"/>
          </a:xfrm>
          <a:prstGeom prst="rect">
            <a:avLst/>
          </a:prstGeom>
          <a:noFill/>
        </p:spPr>
        <p:txBody>
          <a:bodyPr wrap="square" rtlCol="0">
            <a:spAutoFit/>
          </a:bodyPr>
          <a:lstStyle/>
          <a:p>
            <a:r>
              <a:rPr lang="en-US" dirty="0"/>
              <a:t>Example #2</a:t>
            </a:r>
          </a:p>
        </p:txBody>
      </p:sp>
      <p:graphicFrame>
        <p:nvGraphicFramePr>
          <p:cNvPr id="8" name="Content Placeholder 7">
            <a:extLst>
              <a:ext uri="{FF2B5EF4-FFF2-40B4-BE49-F238E27FC236}">
                <a16:creationId xmlns:a16="http://schemas.microsoft.com/office/drawing/2014/main" id="{510298B6-C156-4ED6-A6A9-FF07F860F169}"/>
              </a:ext>
            </a:extLst>
          </p:cNvPr>
          <p:cNvGraphicFramePr>
            <a:graphicFrameLocks noGrp="1"/>
          </p:cNvGraphicFramePr>
          <p:nvPr>
            <p:ph idx="1"/>
            <p:extLst>
              <p:ext uri="{D42A27DB-BD31-4B8C-83A1-F6EECF244321}">
                <p14:modId xmlns:p14="http://schemas.microsoft.com/office/powerpoint/2010/main" val="907054938"/>
              </p:ext>
            </p:extLst>
          </p:nvPr>
        </p:nvGraphicFramePr>
        <p:xfrm>
          <a:off x="457199" y="2286000"/>
          <a:ext cx="8000999" cy="3047999"/>
        </p:xfrm>
        <a:graphic>
          <a:graphicData uri="http://schemas.openxmlformats.org/drawingml/2006/table">
            <a:tbl>
              <a:tblPr firstRow="1" firstCol="1" bandRow="1">
                <a:tableStyleId>{5C22544A-7EE6-4342-B048-85BDC9FD1C3A}</a:tableStyleId>
              </a:tblPr>
              <a:tblGrid>
                <a:gridCol w="2137277">
                  <a:extLst>
                    <a:ext uri="{9D8B030D-6E8A-4147-A177-3AD203B41FA5}">
                      <a16:colId xmlns:a16="http://schemas.microsoft.com/office/drawing/2014/main" val="4215012309"/>
                    </a:ext>
                  </a:extLst>
                </a:gridCol>
                <a:gridCol w="1976854">
                  <a:extLst>
                    <a:ext uri="{9D8B030D-6E8A-4147-A177-3AD203B41FA5}">
                      <a16:colId xmlns:a16="http://schemas.microsoft.com/office/drawing/2014/main" val="2514882887"/>
                    </a:ext>
                  </a:extLst>
                </a:gridCol>
                <a:gridCol w="1943434">
                  <a:extLst>
                    <a:ext uri="{9D8B030D-6E8A-4147-A177-3AD203B41FA5}">
                      <a16:colId xmlns:a16="http://schemas.microsoft.com/office/drawing/2014/main" val="69914907"/>
                    </a:ext>
                  </a:extLst>
                </a:gridCol>
                <a:gridCol w="1943434">
                  <a:extLst>
                    <a:ext uri="{9D8B030D-6E8A-4147-A177-3AD203B41FA5}">
                      <a16:colId xmlns:a16="http://schemas.microsoft.com/office/drawing/2014/main" val="2426986455"/>
                    </a:ext>
                  </a:extLst>
                </a:gridCol>
              </a:tblGrid>
              <a:tr h="609391">
                <a:tc>
                  <a:txBody>
                    <a:bodyPr/>
                    <a:lstStyle/>
                    <a:p>
                      <a:pPr marL="0" marR="0" algn="ctr">
                        <a:lnSpc>
                          <a:spcPct val="115000"/>
                        </a:lnSpc>
                        <a:spcBef>
                          <a:spcPts val="0"/>
                        </a:spcBef>
                        <a:spcAft>
                          <a:spcPts val="0"/>
                        </a:spcAft>
                      </a:pPr>
                      <a:r>
                        <a:rPr lang="en-US" sz="1600">
                          <a:effectLst/>
                        </a:rPr>
                        <a:t>Category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of Indicators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Met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Points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81553727"/>
                  </a:ext>
                </a:extLst>
              </a:tr>
              <a:tr h="609652">
                <a:tc>
                  <a:txBody>
                    <a:bodyPr/>
                    <a:lstStyle/>
                    <a:p>
                      <a:pPr marL="0" marR="0" algn="ctr">
                        <a:lnSpc>
                          <a:spcPct val="115000"/>
                        </a:lnSpc>
                        <a:spcBef>
                          <a:spcPts val="0"/>
                        </a:spcBef>
                        <a:spcAft>
                          <a:spcPts val="0"/>
                        </a:spcAft>
                      </a:pPr>
                      <a:r>
                        <a:rPr lang="en-US" sz="1600">
                          <a:effectLst/>
                        </a:rPr>
                        <a:t>Level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1 X .25 = 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972733"/>
                  </a:ext>
                </a:extLst>
              </a:tr>
              <a:tr h="609652">
                <a:tc>
                  <a:txBody>
                    <a:bodyPr/>
                    <a:lstStyle/>
                    <a:p>
                      <a:pPr marL="0" marR="0" algn="ctr">
                        <a:lnSpc>
                          <a:spcPct val="115000"/>
                        </a:lnSpc>
                        <a:spcBef>
                          <a:spcPts val="0"/>
                        </a:spcBef>
                        <a:spcAft>
                          <a:spcPts val="0"/>
                        </a:spcAft>
                      </a:pPr>
                      <a:r>
                        <a:rPr lang="en-US" sz="1600">
                          <a:effectLst/>
                        </a:rPr>
                        <a:t>Level 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.75 X .25 = 19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48420090"/>
                  </a:ext>
                </a:extLst>
              </a:tr>
              <a:tr h="609652">
                <a:tc>
                  <a:txBody>
                    <a:bodyPr/>
                    <a:lstStyle/>
                    <a:p>
                      <a:pPr marL="0" marR="0" algn="ctr">
                        <a:lnSpc>
                          <a:spcPct val="115000"/>
                        </a:lnSpc>
                        <a:spcBef>
                          <a:spcPts val="0"/>
                        </a:spcBef>
                        <a:spcAft>
                          <a:spcPts val="0"/>
                        </a:spcAft>
                      </a:pPr>
                      <a:r>
                        <a:rPr lang="en-US" sz="1600">
                          <a:effectLst/>
                        </a:rPr>
                        <a:t>ESSA Status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Targeted Support and Improvement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42722014"/>
                  </a:ext>
                </a:extLst>
              </a:tr>
              <a:tr h="609652">
                <a:tc>
                  <a:txBody>
                    <a:bodyPr/>
                    <a:lstStyle/>
                    <a:p>
                      <a:pPr marL="0" marR="0" algn="ctr">
                        <a:lnSpc>
                          <a:spcPct val="115000"/>
                        </a:lnSpc>
                        <a:spcBef>
                          <a:spcPts val="0"/>
                        </a:spcBef>
                        <a:spcAft>
                          <a:spcPts val="0"/>
                        </a:spcAft>
                      </a:pPr>
                      <a:r>
                        <a:rPr lang="en-US" sz="1600" dirty="0">
                          <a:effectLst/>
                        </a:rPr>
                        <a:t>Preliminary DI Status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Made DI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69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84067650"/>
                  </a:ext>
                </a:extLst>
              </a:tr>
            </a:tbl>
          </a:graphicData>
        </a:graphic>
      </p:graphicFrame>
    </p:spTree>
    <p:extLst>
      <p:ext uri="{BB962C8B-B14F-4D97-AF65-F5344CB8AC3E}">
        <p14:creationId xmlns:p14="http://schemas.microsoft.com/office/powerpoint/2010/main" val="3128943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B367-671E-4ED7-B1DB-8C8D85083754}"/>
              </a:ext>
            </a:extLst>
          </p:cNvPr>
          <p:cNvSpPr>
            <a:spLocks noGrp="1"/>
          </p:cNvSpPr>
          <p:nvPr>
            <p:ph type="title"/>
          </p:nvPr>
        </p:nvSpPr>
        <p:spPr/>
        <p:txBody>
          <a:bodyPr>
            <a:normAutofit fontScale="90000"/>
          </a:bodyPr>
          <a:lstStyle/>
          <a:p>
            <a:r>
              <a:rPr lang="en-US" dirty="0"/>
              <a:t>Examples of Proposed DI Determination Process </a:t>
            </a:r>
          </a:p>
        </p:txBody>
      </p:sp>
      <p:sp>
        <p:nvSpPr>
          <p:cNvPr id="4" name="Slide Number Placeholder 3">
            <a:extLst>
              <a:ext uri="{FF2B5EF4-FFF2-40B4-BE49-F238E27FC236}">
                <a16:creationId xmlns:a16="http://schemas.microsoft.com/office/drawing/2014/main" id="{2E331CB2-14B2-4F6E-802E-8D0DBCCA9320}"/>
              </a:ext>
            </a:extLst>
          </p:cNvPr>
          <p:cNvSpPr>
            <a:spLocks noGrp="1"/>
          </p:cNvSpPr>
          <p:nvPr>
            <p:ph type="sldNum" sz="quarter" idx="12"/>
          </p:nvPr>
        </p:nvSpPr>
        <p:spPr/>
        <p:txBody>
          <a:bodyPr/>
          <a:lstStyle/>
          <a:p>
            <a:fld id="{68A9423C-4983-41F1-A5CB-CA7479874DC3}" type="slidenum">
              <a:rPr lang="en-US" smtClean="0"/>
              <a:t>17</a:t>
            </a:fld>
            <a:endParaRPr lang="en-US" dirty="0"/>
          </a:p>
        </p:txBody>
      </p:sp>
      <p:graphicFrame>
        <p:nvGraphicFramePr>
          <p:cNvPr id="7" name="Content Placeholder 6">
            <a:extLst>
              <a:ext uri="{FF2B5EF4-FFF2-40B4-BE49-F238E27FC236}">
                <a16:creationId xmlns:a16="http://schemas.microsoft.com/office/drawing/2014/main" id="{8B63342C-DCA7-4708-BFAE-FD9F2274DB1F}"/>
              </a:ext>
            </a:extLst>
          </p:cNvPr>
          <p:cNvGraphicFramePr>
            <a:graphicFrameLocks noGrp="1"/>
          </p:cNvGraphicFramePr>
          <p:nvPr>
            <p:ph idx="1"/>
            <p:extLst>
              <p:ext uri="{D42A27DB-BD31-4B8C-83A1-F6EECF244321}">
                <p14:modId xmlns:p14="http://schemas.microsoft.com/office/powerpoint/2010/main" val="1953977209"/>
              </p:ext>
            </p:extLst>
          </p:nvPr>
        </p:nvGraphicFramePr>
        <p:xfrm>
          <a:off x="457200" y="2343646"/>
          <a:ext cx="8001001" cy="2971801"/>
        </p:xfrm>
        <a:graphic>
          <a:graphicData uri="http://schemas.openxmlformats.org/drawingml/2006/table">
            <a:tbl>
              <a:tblPr firstRow="1" firstCol="1" bandRow="1">
                <a:tableStyleId>{5C22544A-7EE6-4342-B048-85BDC9FD1C3A}</a:tableStyleId>
              </a:tblPr>
              <a:tblGrid>
                <a:gridCol w="2137276">
                  <a:extLst>
                    <a:ext uri="{9D8B030D-6E8A-4147-A177-3AD203B41FA5}">
                      <a16:colId xmlns:a16="http://schemas.microsoft.com/office/drawing/2014/main" val="2191341851"/>
                    </a:ext>
                  </a:extLst>
                </a:gridCol>
                <a:gridCol w="1976855">
                  <a:extLst>
                    <a:ext uri="{9D8B030D-6E8A-4147-A177-3AD203B41FA5}">
                      <a16:colId xmlns:a16="http://schemas.microsoft.com/office/drawing/2014/main" val="211858350"/>
                    </a:ext>
                  </a:extLst>
                </a:gridCol>
                <a:gridCol w="1943435">
                  <a:extLst>
                    <a:ext uri="{9D8B030D-6E8A-4147-A177-3AD203B41FA5}">
                      <a16:colId xmlns:a16="http://schemas.microsoft.com/office/drawing/2014/main" val="525412141"/>
                    </a:ext>
                  </a:extLst>
                </a:gridCol>
                <a:gridCol w="1943435">
                  <a:extLst>
                    <a:ext uri="{9D8B030D-6E8A-4147-A177-3AD203B41FA5}">
                      <a16:colId xmlns:a16="http://schemas.microsoft.com/office/drawing/2014/main" val="1658246862"/>
                    </a:ext>
                  </a:extLst>
                </a:gridCol>
              </a:tblGrid>
              <a:tr h="594157">
                <a:tc>
                  <a:txBody>
                    <a:bodyPr/>
                    <a:lstStyle/>
                    <a:p>
                      <a:pPr marL="0" marR="0" algn="ctr">
                        <a:lnSpc>
                          <a:spcPct val="115000"/>
                        </a:lnSpc>
                        <a:spcBef>
                          <a:spcPts val="0"/>
                        </a:spcBef>
                        <a:spcAft>
                          <a:spcPts val="0"/>
                        </a:spcAft>
                      </a:pPr>
                      <a:r>
                        <a:rPr lang="en-US" sz="1600" dirty="0">
                          <a:effectLst/>
                        </a:rPr>
                        <a:t>Category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of Indicators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Met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Points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6042950"/>
                  </a:ext>
                </a:extLst>
              </a:tr>
              <a:tr h="594411">
                <a:tc>
                  <a:txBody>
                    <a:bodyPr/>
                    <a:lstStyle/>
                    <a:p>
                      <a:pPr marL="0" marR="0" algn="ctr">
                        <a:lnSpc>
                          <a:spcPct val="115000"/>
                        </a:lnSpc>
                        <a:spcBef>
                          <a:spcPts val="0"/>
                        </a:spcBef>
                        <a:spcAft>
                          <a:spcPts val="0"/>
                        </a:spcAft>
                      </a:pPr>
                      <a:r>
                        <a:rPr lang="en-US" sz="1600">
                          <a:effectLst/>
                        </a:rPr>
                        <a:t>Level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1 X .25 = 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1954140"/>
                  </a:ext>
                </a:extLst>
              </a:tr>
              <a:tr h="594411">
                <a:tc>
                  <a:txBody>
                    <a:bodyPr/>
                    <a:lstStyle/>
                    <a:p>
                      <a:pPr marL="0" marR="0" algn="ctr">
                        <a:lnSpc>
                          <a:spcPct val="115000"/>
                        </a:lnSpc>
                        <a:spcBef>
                          <a:spcPts val="0"/>
                        </a:spcBef>
                        <a:spcAft>
                          <a:spcPts val="0"/>
                        </a:spcAft>
                      </a:pPr>
                      <a:r>
                        <a:rPr lang="en-US" sz="1600">
                          <a:effectLst/>
                        </a:rPr>
                        <a:t>Level 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.75 X .25 = 19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570039"/>
                  </a:ext>
                </a:extLst>
              </a:tr>
              <a:tr h="594411">
                <a:tc>
                  <a:txBody>
                    <a:bodyPr/>
                    <a:lstStyle/>
                    <a:p>
                      <a:pPr marL="0" marR="0" algn="ctr">
                        <a:lnSpc>
                          <a:spcPct val="115000"/>
                        </a:lnSpc>
                        <a:spcBef>
                          <a:spcPts val="0"/>
                        </a:spcBef>
                        <a:spcAft>
                          <a:spcPts val="0"/>
                        </a:spcAft>
                      </a:pPr>
                      <a:r>
                        <a:rPr lang="en-US" sz="1600" dirty="0">
                          <a:effectLst/>
                        </a:rPr>
                        <a:t>ESSA Status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Comprehensive Support and Improvement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23562623"/>
                  </a:ext>
                </a:extLst>
              </a:tr>
              <a:tr h="594411">
                <a:tc>
                  <a:txBody>
                    <a:bodyPr/>
                    <a:lstStyle/>
                    <a:p>
                      <a:pPr marL="0" marR="0" algn="ctr">
                        <a:lnSpc>
                          <a:spcPct val="115000"/>
                        </a:lnSpc>
                        <a:spcBef>
                          <a:spcPts val="0"/>
                        </a:spcBef>
                        <a:spcAft>
                          <a:spcPts val="0"/>
                        </a:spcAft>
                      </a:pPr>
                      <a:r>
                        <a:rPr lang="en-US" sz="1600" dirty="0">
                          <a:effectLst/>
                        </a:rPr>
                        <a:t>Preliminary DI Status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Commissioner’s Decision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44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38795969"/>
                  </a:ext>
                </a:extLst>
              </a:tr>
            </a:tbl>
          </a:graphicData>
        </a:graphic>
      </p:graphicFrame>
      <p:sp>
        <p:nvSpPr>
          <p:cNvPr id="8" name="TextBox 7">
            <a:extLst>
              <a:ext uri="{FF2B5EF4-FFF2-40B4-BE49-F238E27FC236}">
                <a16:creationId xmlns:a16="http://schemas.microsoft.com/office/drawing/2014/main" id="{EA921BA8-43F2-4759-AA4E-4671E33D5FC9}"/>
              </a:ext>
            </a:extLst>
          </p:cNvPr>
          <p:cNvSpPr txBox="1"/>
          <p:nvPr/>
        </p:nvSpPr>
        <p:spPr>
          <a:xfrm>
            <a:off x="381000" y="1828800"/>
            <a:ext cx="6095999" cy="369332"/>
          </a:xfrm>
          <a:prstGeom prst="rect">
            <a:avLst/>
          </a:prstGeom>
          <a:noFill/>
        </p:spPr>
        <p:txBody>
          <a:bodyPr wrap="square" rtlCol="0">
            <a:spAutoFit/>
          </a:bodyPr>
          <a:lstStyle/>
          <a:p>
            <a:r>
              <a:rPr lang="en-US" dirty="0"/>
              <a:t>Example #3</a:t>
            </a:r>
          </a:p>
        </p:txBody>
      </p:sp>
    </p:spTree>
    <p:extLst>
      <p:ext uri="{BB962C8B-B14F-4D97-AF65-F5344CB8AC3E}">
        <p14:creationId xmlns:p14="http://schemas.microsoft.com/office/powerpoint/2010/main" val="546333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B367-671E-4ED7-B1DB-8C8D85083754}"/>
              </a:ext>
            </a:extLst>
          </p:cNvPr>
          <p:cNvSpPr>
            <a:spLocks noGrp="1"/>
          </p:cNvSpPr>
          <p:nvPr>
            <p:ph type="title"/>
          </p:nvPr>
        </p:nvSpPr>
        <p:spPr/>
        <p:txBody>
          <a:bodyPr>
            <a:normAutofit fontScale="90000"/>
          </a:bodyPr>
          <a:lstStyle/>
          <a:p>
            <a:r>
              <a:rPr lang="en-US" dirty="0"/>
              <a:t>Examples of Proposed DI Determination Process </a:t>
            </a:r>
          </a:p>
        </p:txBody>
      </p:sp>
      <p:sp>
        <p:nvSpPr>
          <p:cNvPr id="4" name="Slide Number Placeholder 3">
            <a:extLst>
              <a:ext uri="{FF2B5EF4-FFF2-40B4-BE49-F238E27FC236}">
                <a16:creationId xmlns:a16="http://schemas.microsoft.com/office/drawing/2014/main" id="{2E331CB2-14B2-4F6E-802E-8D0DBCCA9320}"/>
              </a:ext>
            </a:extLst>
          </p:cNvPr>
          <p:cNvSpPr>
            <a:spLocks noGrp="1"/>
          </p:cNvSpPr>
          <p:nvPr>
            <p:ph type="sldNum" sz="quarter" idx="12"/>
          </p:nvPr>
        </p:nvSpPr>
        <p:spPr/>
        <p:txBody>
          <a:bodyPr/>
          <a:lstStyle/>
          <a:p>
            <a:fld id="{68A9423C-4983-41F1-A5CB-CA7479874DC3}" type="slidenum">
              <a:rPr lang="en-US" smtClean="0"/>
              <a:t>18</a:t>
            </a:fld>
            <a:endParaRPr lang="en-US" dirty="0"/>
          </a:p>
        </p:txBody>
      </p:sp>
      <p:graphicFrame>
        <p:nvGraphicFramePr>
          <p:cNvPr id="7" name="Content Placeholder 6">
            <a:extLst>
              <a:ext uri="{FF2B5EF4-FFF2-40B4-BE49-F238E27FC236}">
                <a16:creationId xmlns:a16="http://schemas.microsoft.com/office/drawing/2014/main" id="{4137DF2B-AB5E-4A56-B096-422F9CFF9A34}"/>
              </a:ext>
            </a:extLst>
          </p:cNvPr>
          <p:cNvGraphicFramePr>
            <a:graphicFrameLocks noGrp="1"/>
          </p:cNvGraphicFramePr>
          <p:nvPr>
            <p:ph idx="1"/>
            <p:extLst>
              <p:ext uri="{D42A27DB-BD31-4B8C-83A1-F6EECF244321}">
                <p14:modId xmlns:p14="http://schemas.microsoft.com/office/powerpoint/2010/main" val="64308362"/>
              </p:ext>
            </p:extLst>
          </p:nvPr>
        </p:nvGraphicFramePr>
        <p:xfrm>
          <a:off x="609600" y="2362200"/>
          <a:ext cx="7620000" cy="3581400"/>
        </p:xfrm>
        <a:graphic>
          <a:graphicData uri="http://schemas.openxmlformats.org/drawingml/2006/table">
            <a:tbl>
              <a:tblPr firstRow="1" firstCol="1" bandRow="1">
                <a:tableStyleId>{5C22544A-7EE6-4342-B048-85BDC9FD1C3A}</a:tableStyleId>
              </a:tblPr>
              <a:tblGrid>
                <a:gridCol w="2035501">
                  <a:extLst>
                    <a:ext uri="{9D8B030D-6E8A-4147-A177-3AD203B41FA5}">
                      <a16:colId xmlns:a16="http://schemas.microsoft.com/office/drawing/2014/main" val="2160855712"/>
                    </a:ext>
                  </a:extLst>
                </a:gridCol>
                <a:gridCol w="1882719">
                  <a:extLst>
                    <a:ext uri="{9D8B030D-6E8A-4147-A177-3AD203B41FA5}">
                      <a16:colId xmlns:a16="http://schemas.microsoft.com/office/drawing/2014/main" val="1871635006"/>
                    </a:ext>
                  </a:extLst>
                </a:gridCol>
                <a:gridCol w="1850890">
                  <a:extLst>
                    <a:ext uri="{9D8B030D-6E8A-4147-A177-3AD203B41FA5}">
                      <a16:colId xmlns:a16="http://schemas.microsoft.com/office/drawing/2014/main" val="673705103"/>
                    </a:ext>
                  </a:extLst>
                </a:gridCol>
                <a:gridCol w="1850890">
                  <a:extLst>
                    <a:ext uri="{9D8B030D-6E8A-4147-A177-3AD203B41FA5}">
                      <a16:colId xmlns:a16="http://schemas.microsoft.com/office/drawing/2014/main" val="2842262277"/>
                    </a:ext>
                  </a:extLst>
                </a:gridCol>
              </a:tblGrid>
              <a:tr h="716036">
                <a:tc>
                  <a:txBody>
                    <a:bodyPr/>
                    <a:lstStyle/>
                    <a:p>
                      <a:pPr marL="0" marR="0" algn="ctr">
                        <a:lnSpc>
                          <a:spcPct val="115000"/>
                        </a:lnSpc>
                        <a:spcBef>
                          <a:spcPts val="0"/>
                        </a:spcBef>
                        <a:spcAft>
                          <a:spcPts val="0"/>
                        </a:spcAft>
                      </a:pPr>
                      <a:r>
                        <a:rPr lang="en-US" sz="1600">
                          <a:effectLst/>
                        </a:rPr>
                        <a:t>Category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of Indicators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Met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Points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9511910"/>
                  </a:ext>
                </a:extLst>
              </a:tr>
              <a:tr h="716341">
                <a:tc>
                  <a:txBody>
                    <a:bodyPr/>
                    <a:lstStyle/>
                    <a:p>
                      <a:pPr marL="0" marR="0" algn="ctr">
                        <a:lnSpc>
                          <a:spcPct val="115000"/>
                        </a:lnSpc>
                        <a:spcBef>
                          <a:spcPts val="0"/>
                        </a:spcBef>
                        <a:spcAft>
                          <a:spcPts val="0"/>
                        </a:spcAft>
                      </a:pPr>
                      <a:r>
                        <a:rPr lang="en-US" sz="1600">
                          <a:effectLst/>
                        </a:rPr>
                        <a:t>Level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.75 X .25 = 19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8667597"/>
                  </a:ext>
                </a:extLst>
              </a:tr>
              <a:tr h="716341">
                <a:tc>
                  <a:txBody>
                    <a:bodyPr/>
                    <a:lstStyle/>
                    <a:p>
                      <a:pPr marL="0" marR="0" algn="ctr">
                        <a:lnSpc>
                          <a:spcPct val="115000"/>
                        </a:lnSpc>
                        <a:spcBef>
                          <a:spcPts val="0"/>
                        </a:spcBef>
                        <a:spcAft>
                          <a:spcPts val="0"/>
                        </a:spcAft>
                      </a:pPr>
                      <a:r>
                        <a:rPr lang="en-US" sz="1600">
                          <a:effectLst/>
                        </a:rPr>
                        <a:t>Level 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.5 X .25 = 13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44621839"/>
                  </a:ext>
                </a:extLst>
              </a:tr>
              <a:tr h="716341">
                <a:tc>
                  <a:txBody>
                    <a:bodyPr/>
                    <a:lstStyle/>
                    <a:p>
                      <a:pPr marL="0" marR="0" algn="ctr">
                        <a:lnSpc>
                          <a:spcPct val="115000"/>
                        </a:lnSpc>
                        <a:spcBef>
                          <a:spcPts val="0"/>
                        </a:spcBef>
                        <a:spcAft>
                          <a:spcPts val="0"/>
                        </a:spcAft>
                      </a:pPr>
                      <a:r>
                        <a:rPr lang="en-US" sz="1600">
                          <a:effectLst/>
                        </a:rPr>
                        <a:t>ESSA Status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dirty="0">
                          <a:effectLst/>
                        </a:rPr>
                        <a:t>Comprehensive Support and Improvement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9777540"/>
                  </a:ext>
                </a:extLst>
              </a:tr>
              <a:tr h="716341">
                <a:tc>
                  <a:txBody>
                    <a:bodyPr/>
                    <a:lstStyle/>
                    <a:p>
                      <a:pPr marL="0" marR="0" algn="ctr">
                        <a:lnSpc>
                          <a:spcPct val="115000"/>
                        </a:lnSpc>
                        <a:spcBef>
                          <a:spcPts val="0"/>
                        </a:spcBef>
                        <a:spcAft>
                          <a:spcPts val="0"/>
                        </a:spcAft>
                      </a:pPr>
                      <a:r>
                        <a:rPr lang="en-US" sz="1600" dirty="0">
                          <a:effectLst/>
                        </a:rPr>
                        <a:t>Preliminary DI Status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Did Not Make DI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32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64667699"/>
                  </a:ext>
                </a:extLst>
              </a:tr>
            </a:tbl>
          </a:graphicData>
        </a:graphic>
      </p:graphicFrame>
      <p:sp>
        <p:nvSpPr>
          <p:cNvPr id="8" name="Rectangle 7">
            <a:extLst>
              <a:ext uri="{FF2B5EF4-FFF2-40B4-BE49-F238E27FC236}">
                <a16:creationId xmlns:a16="http://schemas.microsoft.com/office/drawing/2014/main" id="{08525FD8-9032-456B-A92F-AE1D097DC09A}"/>
              </a:ext>
            </a:extLst>
          </p:cNvPr>
          <p:cNvSpPr/>
          <p:nvPr/>
        </p:nvSpPr>
        <p:spPr>
          <a:xfrm>
            <a:off x="533400" y="1905000"/>
            <a:ext cx="1479148" cy="369332"/>
          </a:xfrm>
          <a:prstGeom prst="rect">
            <a:avLst/>
          </a:prstGeom>
        </p:spPr>
        <p:txBody>
          <a:bodyPr wrap="square">
            <a:spAutoFit/>
          </a:bodyPr>
          <a:lstStyle/>
          <a:p>
            <a:r>
              <a:rPr lang="en-US" dirty="0"/>
              <a:t>Example #4</a:t>
            </a:r>
          </a:p>
        </p:txBody>
      </p:sp>
    </p:spTree>
    <p:extLst>
      <p:ext uri="{BB962C8B-B14F-4D97-AF65-F5344CB8AC3E}">
        <p14:creationId xmlns:p14="http://schemas.microsoft.com/office/powerpoint/2010/main" val="753637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B367-671E-4ED7-B1DB-8C8D85083754}"/>
              </a:ext>
            </a:extLst>
          </p:cNvPr>
          <p:cNvSpPr>
            <a:spLocks noGrp="1"/>
          </p:cNvSpPr>
          <p:nvPr>
            <p:ph type="title"/>
          </p:nvPr>
        </p:nvSpPr>
        <p:spPr/>
        <p:txBody>
          <a:bodyPr>
            <a:normAutofit fontScale="90000"/>
          </a:bodyPr>
          <a:lstStyle/>
          <a:p>
            <a:r>
              <a:rPr lang="en-US" dirty="0"/>
              <a:t>Examples of Proposed DI Determination Process </a:t>
            </a:r>
          </a:p>
        </p:txBody>
      </p:sp>
      <p:sp>
        <p:nvSpPr>
          <p:cNvPr id="4" name="Slide Number Placeholder 3">
            <a:extLst>
              <a:ext uri="{FF2B5EF4-FFF2-40B4-BE49-F238E27FC236}">
                <a16:creationId xmlns:a16="http://schemas.microsoft.com/office/drawing/2014/main" id="{2E331CB2-14B2-4F6E-802E-8D0DBCCA9320}"/>
              </a:ext>
            </a:extLst>
          </p:cNvPr>
          <p:cNvSpPr>
            <a:spLocks noGrp="1"/>
          </p:cNvSpPr>
          <p:nvPr>
            <p:ph type="sldNum" sz="quarter" idx="12"/>
          </p:nvPr>
        </p:nvSpPr>
        <p:spPr/>
        <p:txBody>
          <a:bodyPr/>
          <a:lstStyle/>
          <a:p>
            <a:fld id="{68A9423C-4983-41F1-A5CB-CA7479874DC3}" type="slidenum">
              <a:rPr lang="en-US" smtClean="0"/>
              <a:t>19</a:t>
            </a:fld>
            <a:endParaRPr lang="en-US" dirty="0"/>
          </a:p>
        </p:txBody>
      </p:sp>
      <p:sp>
        <p:nvSpPr>
          <p:cNvPr id="3" name="Rectangle 2">
            <a:extLst>
              <a:ext uri="{FF2B5EF4-FFF2-40B4-BE49-F238E27FC236}">
                <a16:creationId xmlns:a16="http://schemas.microsoft.com/office/drawing/2014/main" id="{F1DA49FD-1E6E-420A-B303-D1C3D46630D4}"/>
              </a:ext>
            </a:extLst>
          </p:cNvPr>
          <p:cNvSpPr/>
          <p:nvPr/>
        </p:nvSpPr>
        <p:spPr>
          <a:xfrm>
            <a:off x="533400" y="1764268"/>
            <a:ext cx="1643049" cy="369332"/>
          </a:xfrm>
          <a:prstGeom prst="rect">
            <a:avLst/>
          </a:prstGeom>
        </p:spPr>
        <p:txBody>
          <a:bodyPr wrap="square">
            <a:spAutoFit/>
          </a:bodyPr>
          <a:lstStyle/>
          <a:p>
            <a:r>
              <a:rPr lang="en-US" dirty="0"/>
              <a:t>Example #5</a:t>
            </a:r>
          </a:p>
        </p:txBody>
      </p:sp>
      <p:graphicFrame>
        <p:nvGraphicFramePr>
          <p:cNvPr id="8" name="Content Placeholder 7">
            <a:extLst>
              <a:ext uri="{FF2B5EF4-FFF2-40B4-BE49-F238E27FC236}">
                <a16:creationId xmlns:a16="http://schemas.microsoft.com/office/drawing/2014/main" id="{816B1E8B-5217-402D-893E-282F5B6FFC79}"/>
              </a:ext>
            </a:extLst>
          </p:cNvPr>
          <p:cNvGraphicFramePr>
            <a:graphicFrameLocks noGrp="1"/>
          </p:cNvGraphicFramePr>
          <p:nvPr>
            <p:ph idx="1"/>
            <p:extLst>
              <p:ext uri="{D42A27DB-BD31-4B8C-83A1-F6EECF244321}">
                <p14:modId xmlns:p14="http://schemas.microsoft.com/office/powerpoint/2010/main" val="256796866"/>
              </p:ext>
            </p:extLst>
          </p:nvPr>
        </p:nvGraphicFramePr>
        <p:xfrm>
          <a:off x="609600" y="2225675"/>
          <a:ext cx="7620000" cy="3200400"/>
        </p:xfrm>
        <a:graphic>
          <a:graphicData uri="http://schemas.openxmlformats.org/drawingml/2006/table">
            <a:tbl>
              <a:tblPr firstRow="1" firstCol="1" bandRow="1">
                <a:tableStyleId>{5C22544A-7EE6-4342-B048-85BDC9FD1C3A}</a:tableStyleId>
              </a:tblPr>
              <a:tblGrid>
                <a:gridCol w="2035501">
                  <a:extLst>
                    <a:ext uri="{9D8B030D-6E8A-4147-A177-3AD203B41FA5}">
                      <a16:colId xmlns:a16="http://schemas.microsoft.com/office/drawing/2014/main" val="1581642954"/>
                    </a:ext>
                  </a:extLst>
                </a:gridCol>
                <a:gridCol w="1882719">
                  <a:extLst>
                    <a:ext uri="{9D8B030D-6E8A-4147-A177-3AD203B41FA5}">
                      <a16:colId xmlns:a16="http://schemas.microsoft.com/office/drawing/2014/main" val="1540208156"/>
                    </a:ext>
                  </a:extLst>
                </a:gridCol>
                <a:gridCol w="1850890">
                  <a:extLst>
                    <a:ext uri="{9D8B030D-6E8A-4147-A177-3AD203B41FA5}">
                      <a16:colId xmlns:a16="http://schemas.microsoft.com/office/drawing/2014/main" val="3668867027"/>
                    </a:ext>
                  </a:extLst>
                </a:gridCol>
                <a:gridCol w="1850890">
                  <a:extLst>
                    <a:ext uri="{9D8B030D-6E8A-4147-A177-3AD203B41FA5}">
                      <a16:colId xmlns:a16="http://schemas.microsoft.com/office/drawing/2014/main" val="1900230056"/>
                    </a:ext>
                  </a:extLst>
                </a:gridCol>
              </a:tblGrid>
              <a:tr h="639860">
                <a:tc>
                  <a:txBody>
                    <a:bodyPr/>
                    <a:lstStyle/>
                    <a:p>
                      <a:pPr marL="0" marR="0" algn="ctr">
                        <a:lnSpc>
                          <a:spcPct val="115000"/>
                        </a:lnSpc>
                        <a:spcBef>
                          <a:spcPts val="0"/>
                        </a:spcBef>
                        <a:spcAft>
                          <a:spcPts val="0"/>
                        </a:spcAft>
                      </a:pPr>
                      <a:r>
                        <a:rPr lang="en-US" sz="1600">
                          <a:effectLst/>
                        </a:rPr>
                        <a:t>Category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of Indicators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Number Met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Points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9694616"/>
                  </a:ext>
                </a:extLst>
              </a:tr>
              <a:tr h="640135">
                <a:tc>
                  <a:txBody>
                    <a:bodyPr/>
                    <a:lstStyle/>
                    <a:p>
                      <a:pPr marL="0" marR="0" algn="ctr">
                        <a:lnSpc>
                          <a:spcPct val="115000"/>
                        </a:lnSpc>
                        <a:spcBef>
                          <a:spcPts val="0"/>
                        </a:spcBef>
                        <a:spcAft>
                          <a:spcPts val="0"/>
                        </a:spcAft>
                      </a:pPr>
                      <a:r>
                        <a:rPr lang="en-US" sz="1600" dirty="0">
                          <a:effectLst/>
                        </a:rPr>
                        <a:t>Level 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0 X .25 =0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3408073"/>
                  </a:ext>
                </a:extLst>
              </a:tr>
              <a:tr h="640135">
                <a:tc>
                  <a:txBody>
                    <a:bodyPr/>
                    <a:lstStyle/>
                    <a:p>
                      <a:pPr marL="0" marR="0" algn="ctr">
                        <a:lnSpc>
                          <a:spcPct val="115000"/>
                        </a:lnSpc>
                        <a:spcBef>
                          <a:spcPts val="0"/>
                        </a:spcBef>
                        <a:spcAft>
                          <a:spcPts val="0"/>
                        </a:spcAft>
                      </a:pPr>
                      <a:r>
                        <a:rPr lang="en-US" sz="1600" dirty="0">
                          <a:effectLst/>
                        </a:rPr>
                        <a:t>Level 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.25 X .25 = 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0468131"/>
                  </a:ext>
                </a:extLst>
              </a:tr>
              <a:tr h="640135">
                <a:tc>
                  <a:txBody>
                    <a:bodyPr/>
                    <a:lstStyle/>
                    <a:p>
                      <a:pPr marL="0" marR="0" algn="ctr">
                        <a:lnSpc>
                          <a:spcPct val="115000"/>
                        </a:lnSpc>
                        <a:spcBef>
                          <a:spcPts val="0"/>
                        </a:spcBef>
                        <a:spcAft>
                          <a:spcPts val="0"/>
                        </a:spcAft>
                      </a:pPr>
                      <a:r>
                        <a:rPr lang="en-US" sz="1600">
                          <a:effectLst/>
                        </a:rPr>
                        <a:t>ESSA Status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Good Standing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50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44079594"/>
                  </a:ext>
                </a:extLst>
              </a:tr>
              <a:tr h="640135">
                <a:tc>
                  <a:txBody>
                    <a:bodyPr/>
                    <a:lstStyle/>
                    <a:p>
                      <a:pPr marL="0" marR="0" algn="ctr">
                        <a:lnSpc>
                          <a:spcPct val="115000"/>
                        </a:lnSpc>
                        <a:spcBef>
                          <a:spcPts val="0"/>
                        </a:spcBef>
                        <a:spcAft>
                          <a:spcPts val="0"/>
                        </a:spcAft>
                      </a:pPr>
                      <a:r>
                        <a:rPr lang="en-US" sz="1600" dirty="0">
                          <a:effectLst/>
                        </a:rPr>
                        <a:t>DI Preliminary Status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600">
                          <a:effectLst/>
                        </a:rPr>
                        <a:t>Commissioner’s Decision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56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0475109"/>
                  </a:ext>
                </a:extLst>
              </a:tr>
            </a:tbl>
          </a:graphicData>
        </a:graphic>
      </p:graphicFrame>
    </p:spTree>
    <p:extLst>
      <p:ext uri="{BB962C8B-B14F-4D97-AF65-F5344CB8AC3E}">
        <p14:creationId xmlns:p14="http://schemas.microsoft.com/office/powerpoint/2010/main" val="1672938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1EE9BA-82BF-4FC6-A62A-CF1356242A39}"/>
              </a:ext>
            </a:extLst>
          </p:cNvPr>
          <p:cNvSpPr>
            <a:spLocks noGrp="1"/>
          </p:cNvSpPr>
          <p:nvPr>
            <p:ph type="ctrTitle"/>
          </p:nvPr>
        </p:nvSpPr>
        <p:spPr>
          <a:xfrm>
            <a:off x="2667000" y="38100"/>
            <a:ext cx="7772400" cy="1470025"/>
          </a:xfrm>
        </p:spPr>
        <p:txBody>
          <a:bodyPr/>
          <a:lstStyle/>
          <a:p>
            <a:r>
              <a:rPr lang="en-US" dirty="0"/>
              <a:t>Overview</a:t>
            </a:r>
          </a:p>
        </p:txBody>
      </p:sp>
      <p:pic>
        <p:nvPicPr>
          <p:cNvPr id="6" name="Picture 5" descr="Outline of the webinar.">
            <a:extLst>
              <a:ext uri="{FF2B5EF4-FFF2-40B4-BE49-F238E27FC236}">
                <a16:creationId xmlns:a16="http://schemas.microsoft.com/office/drawing/2014/main" id="{C1C18BCD-D7E6-4F9D-A67E-7C1AFF0CA276}"/>
              </a:ext>
            </a:extLst>
          </p:cNvPr>
          <p:cNvPicPr>
            <a:picLocks noChangeAspect="1"/>
          </p:cNvPicPr>
          <p:nvPr/>
        </p:nvPicPr>
        <p:blipFill>
          <a:blip r:embed="rId3"/>
          <a:stretch>
            <a:fillRect/>
          </a:stretch>
        </p:blipFill>
        <p:spPr>
          <a:xfrm>
            <a:off x="292237" y="1371124"/>
            <a:ext cx="8559526" cy="5486876"/>
          </a:xfrm>
          <a:prstGeom prst="rect">
            <a:avLst/>
          </a:prstGeom>
        </p:spPr>
      </p:pic>
    </p:spTree>
    <p:extLst>
      <p:ext uri="{BB962C8B-B14F-4D97-AF65-F5344CB8AC3E}">
        <p14:creationId xmlns:p14="http://schemas.microsoft.com/office/powerpoint/2010/main" val="506650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41700-A6E1-485C-97B4-A52D463363C0}"/>
              </a:ext>
            </a:extLst>
          </p:cNvPr>
          <p:cNvSpPr>
            <a:spLocks noGrp="1"/>
          </p:cNvSpPr>
          <p:nvPr>
            <p:ph type="title"/>
          </p:nvPr>
        </p:nvSpPr>
        <p:spPr/>
        <p:txBody>
          <a:bodyPr/>
          <a:lstStyle/>
          <a:p>
            <a:r>
              <a:rPr lang="en-US" dirty="0"/>
              <a:t>Request for Feedback	</a:t>
            </a:r>
          </a:p>
        </p:txBody>
      </p:sp>
      <p:sp>
        <p:nvSpPr>
          <p:cNvPr id="3" name="Content Placeholder 2">
            <a:extLst>
              <a:ext uri="{FF2B5EF4-FFF2-40B4-BE49-F238E27FC236}">
                <a16:creationId xmlns:a16="http://schemas.microsoft.com/office/drawing/2014/main" id="{903779B1-8A50-40AB-BC12-C2CD9028694B}"/>
              </a:ext>
            </a:extLst>
          </p:cNvPr>
          <p:cNvSpPr>
            <a:spLocks noGrp="1"/>
          </p:cNvSpPr>
          <p:nvPr>
            <p:ph idx="1"/>
          </p:nvPr>
        </p:nvSpPr>
        <p:spPr>
          <a:xfrm>
            <a:off x="431180" y="1600993"/>
            <a:ext cx="8229600" cy="4449763"/>
          </a:xfrm>
        </p:spPr>
        <p:txBody>
          <a:bodyPr>
            <a:normAutofit fontScale="92500" lnSpcReduction="10000"/>
          </a:bodyPr>
          <a:lstStyle/>
          <a:p>
            <a:pPr marL="0" indent="0" algn="ctr">
              <a:buNone/>
            </a:pPr>
            <a:r>
              <a:rPr lang="en-US" dirty="0">
                <a:solidFill>
                  <a:schemeClr val="tx1">
                    <a:lumMod val="90000"/>
                    <a:lumOff val="10000"/>
                  </a:schemeClr>
                </a:solidFill>
              </a:rPr>
              <a:t>Do you support the proposal for modifying Demonstrable Improvement determination process for 2017-18?</a:t>
            </a:r>
          </a:p>
          <a:p>
            <a:pPr lvl="1" algn="ctr"/>
            <a:r>
              <a:rPr lang="en-US" dirty="0">
                <a:solidFill>
                  <a:schemeClr val="tx1">
                    <a:lumMod val="90000"/>
                    <a:lumOff val="10000"/>
                  </a:schemeClr>
                </a:solidFill>
              </a:rPr>
              <a:t>If yes, are the weightings appropriate?</a:t>
            </a:r>
          </a:p>
          <a:p>
            <a:pPr lvl="1" algn="ctr"/>
            <a:r>
              <a:rPr lang="en-US" dirty="0">
                <a:solidFill>
                  <a:schemeClr val="tx1">
                    <a:lumMod val="90000"/>
                    <a:lumOff val="10000"/>
                  </a:schemeClr>
                </a:solidFill>
              </a:rPr>
              <a:t>If no, what other suggestions should we consider?</a:t>
            </a:r>
          </a:p>
          <a:p>
            <a:pPr marL="0" indent="0" algn="ctr">
              <a:buNone/>
            </a:pPr>
            <a:r>
              <a:rPr lang="en-US" dirty="0">
                <a:solidFill>
                  <a:schemeClr val="tx1">
                    <a:lumMod val="90000"/>
                    <a:lumOff val="10000"/>
                  </a:schemeClr>
                </a:solidFill>
              </a:rPr>
              <a:t>Please e-mail comments on the proposal for modifying the DI Determination process to </a:t>
            </a:r>
            <a:r>
              <a:rPr lang="en-US" dirty="0">
                <a:hlinkClick r:id="rId2"/>
              </a:rPr>
              <a:t>accountinfo@nysed.gov</a:t>
            </a:r>
            <a:r>
              <a:rPr lang="en-US" dirty="0"/>
              <a:t> </a:t>
            </a:r>
            <a:r>
              <a:rPr lang="en-US" dirty="0">
                <a:solidFill>
                  <a:schemeClr val="tx1">
                    <a:lumMod val="90000"/>
                    <a:lumOff val="10000"/>
                  </a:schemeClr>
                </a:solidFill>
              </a:rPr>
              <a:t>no later than Thursday, December 21, 2017.</a:t>
            </a:r>
          </a:p>
          <a:p>
            <a:pPr marL="0" indent="0">
              <a:buNone/>
            </a:pPr>
            <a:endParaRPr lang="en-US" dirty="0"/>
          </a:p>
        </p:txBody>
      </p:sp>
      <p:sp>
        <p:nvSpPr>
          <p:cNvPr id="4" name="Slide Number Placeholder 3">
            <a:extLst>
              <a:ext uri="{FF2B5EF4-FFF2-40B4-BE49-F238E27FC236}">
                <a16:creationId xmlns:a16="http://schemas.microsoft.com/office/drawing/2014/main" id="{81ACC3B6-B153-4964-950F-4E2E3FD22F18}"/>
              </a:ext>
            </a:extLst>
          </p:cNvPr>
          <p:cNvSpPr>
            <a:spLocks noGrp="1"/>
          </p:cNvSpPr>
          <p:nvPr>
            <p:ph type="sldNum" sz="quarter" idx="12"/>
          </p:nvPr>
        </p:nvSpPr>
        <p:spPr/>
        <p:txBody>
          <a:bodyPr/>
          <a:lstStyle/>
          <a:p>
            <a:fld id="{68A9423C-4983-41F1-A5CB-CA7479874DC3}" type="slidenum">
              <a:rPr lang="en-US" smtClean="0"/>
              <a:t>20</a:t>
            </a:fld>
            <a:endParaRPr lang="en-US" dirty="0"/>
          </a:p>
        </p:txBody>
      </p:sp>
    </p:spTree>
    <p:extLst>
      <p:ext uri="{BB962C8B-B14F-4D97-AF65-F5344CB8AC3E}">
        <p14:creationId xmlns:p14="http://schemas.microsoft.com/office/powerpoint/2010/main" val="1037635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0CA6-EBAF-48DF-AEDD-312F52EAB0E5}"/>
              </a:ext>
            </a:extLst>
          </p:cNvPr>
          <p:cNvSpPr>
            <a:spLocks noGrp="1"/>
          </p:cNvSpPr>
          <p:nvPr>
            <p:ph type="title"/>
          </p:nvPr>
        </p:nvSpPr>
        <p:spPr>
          <a:xfrm>
            <a:off x="304800" y="152400"/>
            <a:ext cx="8534400" cy="1143000"/>
          </a:xfrm>
        </p:spPr>
        <p:txBody>
          <a:bodyPr>
            <a:normAutofit fontScale="90000"/>
          </a:bodyPr>
          <a:lstStyle/>
          <a:p>
            <a:r>
              <a:rPr lang="en-US" sz="4000" dirty="0"/>
              <a:t>Additional Level 1 Indicators for 2017-18</a:t>
            </a:r>
            <a:endParaRPr lang="en-US" dirty="0"/>
          </a:p>
        </p:txBody>
      </p:sp>
      <p:sp>
        <p:nvSpPr>
          <p:cNvPr id="4" name="Slide Number Placeholder 3">
            <a:extLst>
              <a:ext uri="{FF2B5EF4-FFF2-40B4-BE49-F238E27FC236}">
                <a16:creationId xmlns:a16="http://schemas.microsoft.com/office/drawing/2014/main" id="{8E0ABD97-6888-4ACB-87AF-C74C0F3CE0CE}"/>
              </a:ext>
            </a:extLst>
          </p:cNvPr>
          <p:cNvSpPr>
            <a:spLocks noGrp="1"/>
          </p:cNvSpPr>
          <p:nvPr>
            <p:ph type="sldNum" sz="quarter" idx="12"/>
          </p:nvPr>
        </p:nvSpPr>
        <p:spPr/>
        <p:txBody>
          <a:bodyPr/>
          <a:lstStyle/>
          <a:p>
            <a:fld id="{68A9423C-4983-41F1-A5CB-CA7479874DC3}" type="slidenum">
              <a:rPr lang="en-US" smtClean="0"/>
              <a:t>21</a:t>
            </a:fld>
            <a:endParaRPr lang="en-US" dirty="0"/>
          </a:p>
        </p:txBody>
      </p:sp>
      <p:sp>
        <p:nvSpPr>
          <p:cNvPr id="6" name="Content Placeholder 5">
            <a:extLst>
              <a:ext uri="{FF2B5EF4-FFF2-40B4-BE49-F238E27FC236}">
                <a16:creationId xmlns:a16="http://schemas.microsoft.com/office/drawing/2014/main" id="{529D1315-476C-42D8-B159-A6283A8ABB04}"/>
              </a:ext>
            </a:extLst>
          </p:cNvPr>
          <p:cNvSpPr>
            <a:spLocks noGrp="1"/>
          </p:cNvSpPr>
          <p:nvPr>
            <p:ph idx="1"/>
          </p:nvPr>
        </p:nvSpPr>
        <p:spPr/>
        <p:txBody>
          <a:bodyPr/>
          <a:lstStyle/>
          <a:p>
            <a:r>
              <a:rPr lang="en-US" dirty="0">
                <a:solidFill>
                  <a:schemeClr val="tx1">
                    <a:lumMod val="90000"/>
                    <a:lumOff val="10000"/>
                  </a:schemeClr>
                </a:solidFill>
              </a:rPr>
              <a:t>If the school’s 2016-17 performance is below the 2017-18 statewide goal for an indicator, the indicator will be added as an additional Level 1 indicator.</a:t>
            </a:r>
          </a:p>
          <a:p>
            <a:r>
              <a:rPr lang="en-US" dirty="0">
                <a:solidFill>
                  <a:schemeClr val="tx1">
                    <a:lumMod val="90000"/>
                    <a:lumOff val="10000"/>
                  </a:schemeClr>
                </a:solidFill>
              </a:rPr>
              <a:t>NYSED will inform districts of the new Level 1 indicators added and the associated goals and progress targets.  </a:t>
            </a:r>
          </a:p>
          <a:p>
            <a:endParaRPr lang="en-US" dirty="0"/>
          </a:p>
        </p:txBody>
      </p:sp>
    </p:spTree>
    <p:extLst>
      <p:ext uri="{BB962C8B-B14F-4D97-AF65-F5344CB8AC3E}">
        <p14:creationId xmlns:p14="http://schemas.microsoft.com/office/powerpoint/2010/main" val="3666448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F8CD6-365C-485A-94B0-BE71523D1E5B}"/>
              </a:ext>
            </a:extLst>
          </p:cNvPr>
          <p:cNvSpPr>
            <a:spLocks noGrp="1"/>
          </p:cNvSpPr>
          <p:nvPr>
            <p:ph type="title"/>
          </p:nvPr>
        </p:nvSpPr>
        <p:spPr>
          <a:xfrm>
            <a:off x="304800" y="152400"/>
            <a:ext cx="8382000" cy="1143000"/>
          </a:xfrm>
        </p:spPr>
        <p:txBody>
          <a:bodyPr>
            <a:normAutofit fontScale="90000"/>
          </a:bodyPr>
          <a:lstStyle/>
          <a:p>
            <a:r>
              <a:rPr lang="en-US" dirty="0"/>
              <a:t>Replacement/Removal of Indicators </a:t>
            </a:r>
          </a:p>
        </p:txBody>
      </p:sp>
      <p:sp>
        <p:nvSpPr>
          <p:cNvPr id="3" name="Content Placeholder 2">
            <a:extLst>
              <a:ext uri="{FF2B5EF4-FFF2-40B4-BE49-F238E27FC236}">
                <a16:creationId xmlns:a16="http://schemas.microsoft.com/office/drawing/2014/main" id="{8C995DF7-84B2-4D90-8966-D038B8CD9348}"/>
              </a:ext>
            </a:extLst>
          </p:cNvPr>
          <p:cNvSpPr>
            <a:spLocks noGrp="1"/>
          </p:cNvSpPr>
          <p:nvPr>
            <p:ph idx="1"/>
          </p:nvPr>
        </p:nvSpPr>
        <p:spPr/>
        <p:txBody>
          <a:bodyPr>
            <a:normAutofit fontScale="92500" lnSpcReduction="10000"/>
          </a:bodyPr>
          <a:lstStyle/>
          <a:p>
            <a:r>
              <a:rPr lang="en-US" sz="2400" dirty="0">
                <a:solidFill>
                  <a:schemeClr val="tx1">
                    <a:lumMod val="90000"/>
                    <a:lumOff val="10000"/>
                  </a:schemeClr>
                </a:solidFill>
              </a:rPr>
              <a:t>A school may seek to replace or remove an indicator.</a:t>
            </a:r>
          </a:p>
          <a:p>
            <a:r>
              <a:rPr lang="en-US" sz="2400" dirty="0">
                <a:solidFill>
                  <a:schemeClr val="tx1">
                    <a:lumMod val="90000"/>
                    <a:lumOff val="10000"/>
                  </a:schemeClr>
                </a:solidFill>
              </a:rPr>
              <a:t>For an indicator to be replaced, the school must have met the indicator during the 2016-17 school year.</a:t>
            </a:r>
          </a:p>
          <a:p>
            <a:r>
              <a:rPr lang="en-US" sz="2400" dirty="0">
                <a:solidFill>
                  <a:schemeClr val="tx1">
                    <a:lumMod val="90000"/>
                    <a:lumOff val="10000"/>
                  </a:schemeClr>
                </a:solidFill>
              </a:rPr>
              <a:t>If for the 2017-18 school year, the school will not have data for 30 or more students for an indicator, then it may be replaced or removed.</a:t>
            </a:r>
          </a:p>
          <a:p>
            <a:r>
              <a:rPr lang="en-US" sz="2400" dirty="0">
                <a:solidFill>
                  <a:schemeClr val="tx1">
                    <a:lumMod val="90000"/>
                    <a:lumOff val="10000"/>
                  </a:schemeClr>
                </a:solidFill>
              </a:rPr>
              <a:t>Schools may replace DTSDE indicators with another indicator, provided the school met the indicator during the 2016-17 school year.</a:t>
            </a:r>
          </a:p>
          <a:p>
            <a:r>
              <a:rPr lang="en-US" sz="2400" dirty="0">
                <a:solidFill>
                  <a:schemeClr val="tx1">
                    <a:lumMod val="90000"/>
                    <a:lumOff val="10000"/>
                  </a:schemeClr>
                </a:solidFill>
              </a:rPr>
              <a:t>For the new indicator added, the school’s 2016-17 performance must be below the 2017-18 goal. </a:t>
            </a:r>
          </a:p>
          <a:p>
            <a:r>
              <a:rPr lang="en-US" sz="2400" i="1" dirty="0">
                <a:solidFill>
                  <a:schemeClr val="tx1">
                    <a:lumMod val="90000"/>
                    <a:lumOff val="10000"/>
                  </a:schemeClr>
                </a:solidFill>
              </a:rPr>
              <a:t>Important</a:t>
            </a:r>
            <a:r>
              <a:rPr lang="en-US" sz="2400" dirty="0">
                <a:solidFill>
                  <a:schemeClr val="tx1">
                    <a:lumMod val="90000"/>
                    <a:lumOff val="10000"/>
                  </a:schemeClr>
                </a:solidFill>
              </a:rPr>
              <a:t>: Schools must have a minimum of four Level 1 and five Level 2 indicators, in addition to ESSA Status indicator.</a:t>
            </a:r>
          </a:p>
          <a:p>
            <a:endParaRPr lang="en-US" sz="2400" dirty="0"/>
          </a:p>
        </p:txBody>
      </p:sp>
      <p:sp>
        <p:nvSpPr>
          <p:cNvPr id="4" name="Slide Number Placeholder 3">
            <a:extLst>
              <a:ext uri="{FF2B5EF4-FFF2-40B4-BE49-F238E27FC236}">
                <a16:creationId xmlns:a16="http://schemas.microsoft.com/office/drawing/2014/main" id="{B4F04A26-F272-4EEA-B025-3CD8BAC55189}"/>
              </a:ext>
            </a:extLst>
          </p:cNvPr>
          <p:cNvSpPr>
            <a:spLocks noGrp="1"/>
          </p:cNvSpPr>
          <p:nvPr>
            <p:ph type="sldNum" sz="quarter" idx="12"/>
          </p:nvPr>
        </p:nvSpPr>
        <p:spPr/>
        <p:txBody>
          <a:bodyPr/>
          <a:lstStyle/>
          <a:p>
            <a:fld id="{68A9423C-4983-41F1-A5CB-CA7479874DC3}" type="slidenum">
              <a:rPr lang="en-US" smtClean="0"/>
              <a:t>22</a:t>
            </a:fld>
            <a:endParaRPr lang="en-US" dirty="0"/>
          </a:p>
        </p:txBody>
      </p:sp>
    </p:spTree>
    <p:extLst>
      <p:ext uri="{BB962C8B-B14F-4D97-AF65-F5344CB8AC3E}">
        <p14:creationId xmlns:p14="http://schemas.microsoft.com/office/powerpoint/2010/main" val="1889960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3F208-5200-408D-8E86-777B4E9E01E9}"/>
              </a:ext>
            </a:extLst>
          </p:cNvPr>
          <p:cNvSpPr>
            <a:spLocks noGrp="1"/>
          </p:cNvSpPr>
          <p:nvPr>
            <p:ph type="title"/>
          </p:nvPr>
        </p:nvSpPr>
        <p:spPr>
          <a:xfrm>
            <a:off x="202580" y="202608"/>
            <a:ext cx="8789020" cy="1143000"/>
          </a:xfrm>
        </p:spPr>
        <p:txBody>
          <a:bodyPr>
            <a:noAutofit/>
          </a:bodyPr>
          <a:lstStyle/>
          <a:p>
            <a:r>
              <a:rPr lang="en-US" sz="3200" dirty="0"/>
              <a:t>Changes to VADIR School Safety Indicator #5</a:t>
            </a:r>
          </a:p>
        </p:txBody>
      </p:sp>
      <p:graphicFrame>
        <p:nvGraphicFramePr>
          <p:cNvPr id="5" name="Content Placeholder 4">
            <a:extLst>
              <a:ext uri="{FF2B5EF4-FFF2-40B4-BE49-F238E27FC236}">
                <a16:creationId xmlns:a16="http://schemas.microsoft.com/office/drawing/2014/main" id="{43BA893C-DE2B-43A2-8821-54E607AFFF8B}"/>
              </a:ext>
            </a:extLst>
          </p:cNvPr>
          <p:cNvGraphicFramePr>
            <a:graphicFrameLocks noGrp="1"/>
          </p:cNvGraphicFramePr>
          <p:nvPr>
            <p:ph idx="1"/>
            <p:extLst>
              <p:ext uri="{D42A27DB-BD31-4B8C-83A1-F6EECF244321}">
                <p14:modId xmlns:p14="http://schemas.microsoft.com/office/powerpoint/2010/main" val="1730778146"/>
              </p:ext>
            </p:extLst>
          </p:nvPr>
        </p:nvGraphicFramePr>
        <p:xfrm>
          <a:off x="457200" y="2123420"/>
          <a:ext cx="3962400" cy="3593927"/>
        </p:xfrm>
        <a:graphic>
          <a:graphicData uri="http://schemas.openxmlformats.org/drawingml/2006/table">
            <a:tbl>
              <a:tblPr firstRow="1" firstCol="1" bandRow="1">
                <a:tableStyleId>{5C22544A-7EE6-4342-B048-85BDC9FD1C3A}</a:tableStyleId>
              </a:tblPr>
              <a:tblGrid>
                <a:gridCol w="486610">
                  <a:extLst>
                    <a:ext uri="{9D8B030D-6E8A-4147-A177-3AD203B41FA5}">
                      <a16:colId xmlns:a16="http://schemas.microsoft.com/office/drawing/2014/main" val="3539649356"/>
                    </a:ext>
                  </a:extLst>
                </a:gridCol>
                <a:gridCol w="3475790">
                  <a:extLst>
                    <a:ext uri="{9D8B030D-6E8A-4147-A177-3AD203B41FA5}">
                      <a16:colId xmlns:a16="http://schemas.microsoft.com/office/drawing/2014/main" val="1937012573"/>
                    </a:ext>
                  </a:extLst>
                </a:gridCol>
              </a:tblGrid>
              <a:tr h="0">
                <a:tc gridSpan="2">
                  <a:txBody>
                    <a:bodyPr/>
                    <a:lstStyle/>
                    <a:p>
                      <a:pPr marL="0" marR="0" algn="ctr">
                        <a:spcBef>
                          <a:spcPts val="0"/>
                        </a:spcBef>
                        <a:spcAft>
                          <a:spcPts val="0"/>
                        </a:spcAft>
                      </a:pPr>
                      <a:r>
                        <a:rPr lang="en-US" sz="1600" dirty="0">
                          <a:effectLst/>
                        </a:rPr>
                        <a:t>2016-17 VADIR School Safety Count Incidents</a:t>
                      </a:r>
                    </a:p>
                  </a:txBody>
                  <a:tcPr marL="68580" marR="68580" marT="0" marB="0" anchor="ctr"/>
                </a:tc>
                <a:tc hMerge="1">
                  <a:txBody>
                    <a:bodyPr/>
                    <a:lstStyle/>
                    <a:p>
                      <a:endParaRPr lang="en-US"/>
                    </a:p>
                  </a:txBody>
                  <a:tcPr/>
                </a:tc>
                <a:extLst>
                  <a:ext uri="{0D108BD9-81ED-4DB2-BD59-A6C34878D82A}">
                    <a16:rowId xmlns:a16="http://schemas.microsoft.com/office/drawing/2014/main" val="2654215452"/>
                  </a:ext>
                </a:extLst>
              </a:tr>
              <a:tr h="228191">
                <a:tc>
                  <a:txBody>
                    <a:bodyPr/>
                    <a:lstStyle/>
                    <a:p>
                      <a:pPr marL="0" marR="0" algn="ctr">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Category</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474781758"/>
                  </a:ext>
                </a:extLst>
              </a:tr>
              <a:tr h="228191">
                <a:tc>
                  <a:txBody>
                    <a:bodyPr/>
                    <a:lstStyle/>
                    <a:p>
                      <a:pPr marL="0" marR="0" algn="ctr">
                        <a:spcBef>
                          <a:spcPts val="0"/>
                        </a:spcBef>
                        <a:spcAft>
                          <a:spcPts val="0"/>
                        </a:spcAft>
                      </a:pPr>
                      <a:r>
                        <a:rPr lang="en-US" sz="1600">
                          <a:effectLst/>
                        </a:rPr>
                        <a:t>1</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Homicide</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456390007"/>
                  </a:ext>
                </a:extLst>
              </a:tr>
              <a:tr h="290683">
                <a:tc>
                  <a:txBody>
                    <a:bodyPr/>
                    <a:lstStyle/>
                    <a:p>
                      <a:pPr marL="0" marR="0" algn="ctr">
                        <a:spcBef>
                          <a:spcPts val="0"/>
                        </a:spcBef>
                        <a:spcAft>
                          <a:spcPts val="0"/>
                        </a:spcAft>
                      </a:pPr>
                      <a:r>
                        <a:rPr lang="en-US" sz="1600">
                          <a:effectLst/>
                        </a:rPr>
                        <a:t>2.1</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Forcible Sexual Offenses</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417074765"/>
                  </a:ext>
                </a:extLst>
              </a:tr>
              <a:tr h="290683">
                <a:tc>
                  <a:txBody>
                    <a:bodyPr/>
                    <a:lstStyle/>
                    <a:p>
                      <a:pPr marL="0" marR="0" algn="ctr">
                        <a:spcBef>
                          <a:spcPts val="0"/>
                        </a:spcBef>
                        <a:spcAft>
                          <a:spcPts val="0"/>
                        </a:spcAft>
                      </a:pPr>
                      <a:r>
                        <a:rPr lang="en-US" sz="1600">
                          <a:effectLst/>
                        </a:rPr>
                        <a:t>2.2</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Other Sex Offenses</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618225099"/>
                  </a:ext>
                </a:extLst>
              </a:tr>
              <a:tr h="228191">
                <a:tc>
                  <a:txBody>
                    <a:bodyPr/>
                    <a:lstStyle/>
                    <a:p>
                      <a:pPr marL="0" marR="0" algn="ctr">
                        <a:spcBef>
                          <a:spcPts val="0"/>
                        </a:spcBef>
                        <a:spcAft>
                          <a:spcPts val="0"/>
                        </a:spcAft>
                      </a:pPr>
                      <a:r>
                        <a:rPr lang="en-US" sz="1600" dirty="0">
                          <a:effectLst/>
                        </a:rPr>
                        <a:t>3</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highlight>
                            <a:srgbClr val="FFFF00"/>
                          </a:highlight>
                        </a:rPr>
                        <a:t>Robbery</a:t>
                      </a:r>
                      <a:endParaRPr lang="en-US" sz="1600" dirty="0">
                        <a:solidFill>
                          <a:schemeClr val="tx1">
                            <a:lumMod val="90000"/>
                            <a:lumOff val="10000"/>
                          </a:schemeClr>
                        </a:solidFill>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133815368"/>
                  </a:ext>
                </a:extLst>
              </a:tr>
              <a:tr h="228191">
                <a:tc>
                  <a:txBody>
                    <a:bodyPr/>
                    <a:lstStyle/>
                    <a:p>
                      <a:pPr marL="0" marR="0" algn="ctr">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Assault with Serious Physical Injury</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478530581"/>
                  </a:ext>
                </a:extLst>
              </a:tr>
              <a:tr h="228191">
                <a:tc>
                  <a:txBody>
                    <a:bodyPr/>
                    <a:lstStyle/>
                    <a:p>
                      <a:pPr marL="0" marR="0" algn="ctr">
                        <a:spcBef>
                          <a:spcPts val="0"/>
                        </a:spcBef>
                        <a:spcAft>
                          <a:spcPts val="0"/>
                        </a:spcAft>
                      </a:pPr>
                      <a:r>
                        <a:rPr lang="en-US" sz="1600">
                          <a:effectLst/>
                        </a:rPr>
                        <a:t>5</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highlight>
                            <a:srgbClr val="FFFF00"/>
                          </a:highlight>
                        </a:rPr>
                        <a:t>Arson</a:t>
                      </a:r>
                      <a:endParaRPr lang="en-US" sz="1600" dirty="0">
                        <a:solidFill>
                          <a:schemeClr val="tx1">
                            <a:lumMod val="90000"/>
                            <a:lumOff val="10000"/>
                          </a:schemeClr>
                        </a:solidFill>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903749670"/>
                  </a:ext>
                </a:extLst>
              </a:tr>
              <a:tr h="228191">
                <a:tc>
                  <a:txBody>
                    <a:bodyPr/>
                    <a:lstStyle/>
                    <a:p>
                      <a:pPr marL="0" marR="0" algn="ctr">
                        <a:spcBef>
                          <a:spcPts val="0"/>
                        </a:spcBef>
                        <a:spcAft>
                          <a:spcPts val="0"/>
                        </a:spcAft>
                      </a:pPr>
                      <a:r>
                        <a:rPr lang="en-US" sz="1600">
                          <a:effectLst/>
                        </a:rPr>
                        <a:t>6</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highlight>
                            <a:srgbClr val="FFFF00"/>
                          </a:highlight>
                        </a:rPr>
                        <a:t>Kidnapping</a:t>
                      </a:r>
                      <a:endParaRPr lang="en-US" sz="1600" dirty="0">
                        <a:solidFill>
                          <a:schemeClr val="tx1">
                            <a:lumMod val="90000"/>
                            <a:lumOff val="10000"/>
                          </a:schemeClr>
                        </a:solidFill>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301922829"/>
                  </a:ext>
                </a:extLst>
              </a:tr>
              <a:tr h="330321">
                <a:tc>
                  <a:txBody>
                    <a:bodyPr/>
                    <a:lstStyle/>
                    <a:p>
                      <a:pPr marL="0" marR="0" algn="ctr">
                        <a:spcBef>
                          <a:spcPts val="0"/>
                        </a:spcBef>
                        <a:spcAft>
                          <a:spcPts val="0"/>
                        </a:spcAft>
                      </a:pPr>
                      <a:r>
                        <a:rPr lang="en-US" sz="1600">
                          <a:effectLst/>
                        </a:rPr>
                        <a:t>7</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Assault with Physical Injury</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575616815"/>
                  </a:ext>
                </a:extLst>
              </a:tr>
              <a:tr h="228191">
                <a:tc>
                  <a:txBody>
                    <a:bodyPr/>
                    <a:lstStyle/>
                    <a:p>
                      <a:pPr marL="0" marR="0" algn="ctr">
                        <a:spcBef>
                          <a:spcPts val="0"/>
                        </a:spcBef>
                        <a:spcAft>
                          <a:spcPts val="0"/>
                        </a:spcAft>
                      </a:pPr>
                      <a:r>
                        <a:rPr lang="en-US" sz="1600">
                          <a:effectLst/>
                        </a:rPr>
                        <a:t>8</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highlight>
                            <a:srgbClr val="FFFF00"/>
                          </a:highlight>
                        </a:rPr>
                        <a:t>Reckless Endangerment</a:t>
                      </a:r>
                      <a:endParaRPr lang="en-US" sz="1600" dirty="0">
                        <a:solidFill>
                          <a:schemeClr val="tx1">
                            <a:lumMod val="90000"/>
                            <a:lumOff val="10000"/>
                          </a:schemeClr>
                        </a:solidFill>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342240769"/>
                  </a:ext>
                </a:extLst>
              </a:tr>
              <a:tr h="456382">
                <a:tc>
                  <a:txBody>
                    <a:bodyPr/>
                    <a:lstStyle/>
                    <a:p>
                      <a:pPr marL="0" marR="0" algn="ctr">
                        <a:spcBef>
                          <a:spcPts val="0"/>
                        </a:spcBef>
                        <a:spcAft>
                          <a:spcPts val="0"/>
                        </a:spcAft>
                      </a:pPr>
                      <a:r>
                        <a:rPr lang="en-US" sz="1600">
                          <a:effectLst/>
                        </a:rPr>
                        <a:t>17</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Any incident with use of a Weapon, Weapons Possession. </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074791578"/>
                  </a:ext>
                </a:extLst>
              </a:tr>
            </a:tbl>
          </a:graphicData>
        </a:graphic>
      </p:graphicFrame>
      <p:sp>
        <p:nvSpPr>
          <p:cNvPr id="4" name="Slide Number Placeholder 3">
            <a:extLst>
              <a:ext uri="{FF2B5EF4-FFF2-40B4-BE49-F238E27FC236}">
                <a16:creationId xmlns:a16="http://schemas.microsoft.com/office/drawing/2014/main" id="{837CE604-6140-44CC-82AC-1E971EF2B80A}"/>
              </a:ext>
            </a:extLst>
          </p:cNvPr>
          <p:cNvSpPr>
            <a:spLocks noGrp="1"/>
          </p:cNvSpPr>
          <p:nvPr>
            <p:ph type="sldNum" sz="quarter" idx="12"/>
          </p:nvPr>
        </p:nvSpPr>
        <p:spPr/>
        <p:txBody>
          <a:bodyPr/>
          <a:lstStyle/>
          <a:p>
            <a:fld id="{68A9423C-4983-41F1-A5CB-CA7479874DC3}" type="slidenum">
              <a:rPr lang="en-US" smtClean="0"/>
              <a:t>23</a:t>
            </a:fld>
            <a:endParaRPr lang="en-US" dirty="0"/>
          </a:p>
        </p:txBody>
      </p:sp>
      <p:graphicFrame>
        <p:nvGraphicFramePr>
          <p:cNvPr id="6" name="Table 5">
            <a:extLst>
              <a:ext uri="{FF2B5EF4-FFF2-40B4-BE49-F238E27FC236}">
                <a16:creationId xmlns:a16="http://schemas.microsoft.com/office/drawing/2014/main" id="{4507E60E-81DA-4140-9413-5C17813744C7}"/>
              </a:ext>
            </a:extLst>
          </p:cNvPr>
          <p:cNvGraphicFramePr>
            <a:graphicFrameLocks noGrp="1"/>
          </p:cNvGraphicFramePr>
          <p:nvPr>
            <p:extLst>
              <p:ext uri="{D42A27DB-BD31-4B8C-83A1-F6EECF244321}">
                <p14:modId xmlns:p14="http://schemas.microsoft.com/office/powerpoint/2010/main" val="428271313"/>
              </p:ext>
            </p:extLst>
          </p:nvPr>
        </p:nvGraphicFramePr>
        <p:xfrm>
          <a:off x="4756150" y="2123420"/>
          <a:ext cx="3930650" cy="3918092"/>
        </p:xfrm>
        <a:graphic>
          <a:graphicData uri="http://schemas.openxmlformats.org/drawingml/2006/table">
            <a:tbl>
              <a:tblPr firstRow="1" firstCol="1" bandRow="1">
                <a:tableStyleId>{5C22544A-7EE6-4342-B048-85BDC9FD1C3A}</a:tableStyleId>
              </a:tblPr>
              <a:tblGrid>
                <a:gridCol w="425450">
                  <a:extLst>
                    <a:ext uri="{9D8B030D-6E8A-4147-A177-3AD203B41FA5}">
                      <a16:colId xmlns:a16="http://schemas.microsoft.com/office/drawing/2014/main" val="1724166777"/>
                    </a:ext>
                  </a:extLst>
                </a:gridCol>
                <a:gridCol w="3505200">
                  <a:extLst>
                    <a:ext uri="{9D8B030D-6E8A-4147-A177-3AD203B41FA5}">
                      <a16:colId xmlns:a16="http://schemas.microsoft.com/office/drawing/2014/main" val="1497129535"/>
                    </a:ext>
                  </a:extLst>
                </a:gridCol>
              </a:tblGrid>
              <a:tr h="438939">
                <a:tc gridSpan="2">
                  <a:txBody>
                    <a:bodyPr/>
                    <a:lstStyle/>
                    <a:p>
                      <a:pPr marL="0" marR="0" algn="ctr">
                        <a:spcBef>
                          <a:spcPts val="0"/>
                        </a:spcBef>
                        <a:spcAft>
                          <a:spcPts val="0"/>
                        </a:spcAft>
                      </a:pPr>
                      <a:r>
                        <a:rPr lang="en-US" sz="1600" dirty="0">
                          <a:effectLst/>
                        </a:rPr>
                        <a:t>2017-18 VADIR School Safety Count Incidents</a:t>
                      </a:r>
                    </a:p>
                  </a:txBody>
                  <a:tcPr marL="68580" marR="68580" marT="0" marB="0" anchor="ctr"/>
                </a:tc>
                <a:tc hMerge="1">
                  <a:txBody>
                    <a:bodyPr/>
                    <a:lstStyle/>
                    <a:p>
                      <a:endParaRPr lang="en-US"/>
                    </a:p>
                  </a:txBody>
                  <a:tcPr/>
                </a:tc>
                <a:extLst>
                  <a:ext uri="{0D108BD9-81ED-4DB2-BD59-A6C34878D82A}">
                    <a16:rowId xmlns:a16="http://schemas.microsoft.com/office/drawing/2014/main" val="2059182663"/>
                  </a:ext>
                </a:extLst>
              </a:tr>
              <a:tr h="202836">
                <a:tc>
                  <a:txBody>
                    <a:bodyPr/>
                    <a:lstStyle/>
                    <a:p>
                      <a:pPr marL="0" marR="0" algn="ctr">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Category</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953667727"/>
                  </a:ext>
                </a:extLst>
              </a:tr>
              <a:tr h="202836">
                <a:tc>
                  <a:txBody>
                    <a:bodyPr/>
                    <a:lstStyle/>
                    <a:p>
                      <a:pPr marL="0" marR="0" algn="ctr">
                        <a:spcBef>
                          <a:spcPts val="0"/>
                        </a:spcBef>
                        <a:spcAft>
                          <a:spcPts val="0"/>
                        </a:spcAft>
                      </a:pPr>
                      <a:r>
                        <a:rPr lang="en-US" sz="1600">
                          <a:effectLst/>
                        </a:rPr>
                        <a:t>1</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Homicide</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146350066"/>
                  </a:ext>
                </a:extLst>
              </a:tr>
              <a:tr h="254020">
                <a:tc>
                  <a:txBody>
                    <a:bodyPr/>
                    <a:lstStyle/>
                    <a:p>
                      <a:pPr marL="0" marR="0" algn="ctr">
                        <a:spcBef>
                          <a:spcPts val="0"/>
                        </a:spcBef>
                        <a:spcAft>
                          <a:spcPts val="0"/>
                        </a:spcAft>
                      </a:pPr>
                      <a:r>
                        <a:rPr lang="en-US" sz="1600">
                          <a:effectLst/>
                        </a:rPr>
                        <a:t>2a</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Forcible Sex Offenses</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212075321"/>
                  </a:ext>
                </a:extLst>
              </a:tr>
              <a:tr h="271077">
                <a:tc>
                  <a:txBody>
                    <a:bodyPr/>
                    <a:lstStyle/>
                    <a:p>
                      <a:pPr marL="0" marR="0" algn="ctr">
                        <a:spcBef>
                          <a:spcPts val="0"/>
                        </a:spcBef>
                        <a:spcAft>
                          <a:spcPts val="0"/>
                        </a:spcAft>
                      </a:pPr>
                      <a:r>
                        <a:rPr lang="en-US" sz="1600">
                          <a:effectLst/>
                        </a:rPr>
                        <a:t>2b</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Other Sex Offenses</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472471465"/>
                  </a:ext>
                </a:extLst>
              </a:tr>
              <a:tr h="262323">
                <a:tc>
                  <a:txBody>
                    <a:bodyPr/>
                    <a:lstStyle/>
                    <a:p>
                      <a:pPr marL="0" marR="0" algn="ctr">
                        <a:spcBef>
                          <a:spcPts val="0"/>
                        </a:spcBef>
                        <a:spcAft>
                          <a:spcPts val="0"/>
                        </a:spcAft>
                      </a:pPr>
                      <a:r>
                        <a:rPr lang="en-US" sz="1600">
                          <a:effectLst/>
                        </a:rPr>
                        <a:t>3a</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Assault - Physical Injury</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174573543"/>
                  </a:ext>
                </a:extLst>
              </a:tr>
              <a:tr h="304800">
                <a:tc>
                  <a:txBody>
                    <a:bodyPr/>
                    <a:lstStyle/>
                    <a:p>
                      <a:pPr marL="0" marR="0" algn="ctr">
                        <a:spcBef>
                          <a:spcPts val="0"/>
                        </a:spcBef>
                        <a:spcAft>
                          <a:spcPts val="0"/>
                        </a:spcAft>
                      </a:pPr>
                      <a:r>
                        <a:rPr lang="en-US" sz="1600">
                          <a:effectLst/>
                        </a:rPr>
                        <a:t>3b</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Assault - Serious Physical Injury</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785044646"/>
                  </a:ext>
                </a:extLst>
              </a:tr>
              <a:tr h="356992">
                <a:tc>
                  <a:txBody>
                    <a:bodyPr/>
                    <a:lstStyle/>
                    <a:p>
                      <a:pPr marL="0" marR="0" algn="ctr">
                        <a:spcBef>
                          <a:spcPts val="0"/>
                        </a:spcBef>
                        <a:spcAft>
                          <a:spcPts val="0"/>
                        </a:spcAft>
                      </a:pPr>
                      <a:r>
                        <a:rPr lang="en-US" sz="1600">
                          <a:effectLst/>
                        </a:rPr>
                        <a:t>4a</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Weapons Possession Only - Routine Security Check</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719126747"/>
                  </a:ext>
                </a:extLst>
              </a:tr>
              <a:tr h="274320">
                <a:tc>
                  <a:txBody>
                    <a:bodyPr/>
                    <a:lstStyle/>
                    <a:p>
                      <a:pPr marL="0" marR="0" algn="ctr">
                        <a:spcBef>
                          <a:spcPts val="0"/>
                        </a:spcBef>
                        <a:spcAft>
                          <a:spcPts val="0"/>
                        </a:spcAft>
                      </a:pPr>
                      <a:r>
                        <a:rPr lang="en-US" sz="1600">
                          <a:effectLst/>
                        </a:rPr>
                        <a:t>4b</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rPr>
                        <a:t>Weapons Possession Only - Other</a:t>
                      </a:r>
                      <a:endParaRPr lang="en-US" sz="1600" dirty="0">
                        <a:solidFill>
                          <a:schemeClr val="tx1">
                            <a:lumMod val="90000"/>
                            <a:lumOff val="1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92007723"/>
                  </a:ext>
                </a:extLst>
              </a:tr>
              <a:tr h="405673">
                <a:tc>
                  <a:txBody>
                    <a:bodyPr/>
                    <a:lstStyle/>
                    <a:p>
                      <a:pPr marL="0" marR="0" algn="ctr">
                        <a:spcBef>
                          <a:spcPts val="0"/>
                        </a:spcBef>
                        <a:spcAft>
                          <a:spcPts val="0"/>
                        </a:spcAft>
                      </a:pPr>
                      <a:r>
                        <a:rPr lang="en-US" sz="1600">
                          <a:effectLst/>
                        </a:rPr>
                        <a:t>5a</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highlight>
                            <a:srgbClr val="FFFF00"/>
                          </a:highlight>
                        </a:rPr>
                        <a:t>Material Incidents of Discrimination, Harassment, and Bullying (Except Cyberbullying)</a:t>
                      </a:r>
                      <a:endParaRPr lang="en-US" sz="1600" dirty="0">
                        <a:solidFill>
                          <a:schemeClr val="tx1">
                            <a:lumMod val="90000"/>
                            <a:lumOff val="10000"/>
                          </a:schemeClr>
                        </a:solidFill>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790031019"/>
                  </a:ext>
                </a:extLst>
              </a:tr>
              <a:tr h="356992">
                <a:tc>
                  <a:txBody>
                    <a:bodyPr/>
                    <a:lstStyle/>
                    <a:p>
                      <a:pPr marL="0" marR="0" algn="ctr">
                        <a:spcBef>
                          <a:spcPts val="0"/>
                        </a:spcBef>
                        <a:spcAft>
                          <a:spcPts val="0"/>
                        </a:spcAft>
                      </a:pPr>
                      <a:r>
                        <a:rPr lang="en-US" sz="1600">
                          <a:effectLst/>
                        </a:rPr>
                        <a:t>5b</a:t>
                      </a:r>
                      <a:endParaRPr lang="en-US"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600" dirty="0">
                          <a:solidFill>
                            <a:schemeClr val="tx1">
                              <a:lumMod val="90000"/>
                              <a:lumOff val="10000"/>
                            </a:schemeClr>
                          </a:solidFill>
                          <a:effectLst/>
                          <a:highlight>
                            <a:srgbClr val="FFFF00"/>
                          </a:highlight>
                        </a:rPr>
                        <a:t>Cyberbullying</a:t>
                      </a:r>
                      <a:endParaRPr lang="en-US" sz="1600" dirty="0">
                        <a:solidFill>
                          <a:schemeClr val="tx1">
                            <a:lumMod val="90000"/>
                            <a:lumOff val="10000"/>
                          </a:schemeClr>
                        </a:solidFill>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290892973"/>
                  </a:ext>
                </a:extLst>
              </a:tr>
            </a:tbl>
          </a:graphicData>
        </a:graphic>
      </p:graphicFrame>
      <p:sp>
        <p:nvSpPr>
          <p:cNvPr id="7" name="TextBox 6">
            <a:extLst>
              <a:ext uri="{FF2B5EF4-FFF2-40B4-BE49-F238E27FC236}">
                <a16:creationId xmlns:a16="http://schemas.microsoft.com/office/drawing/2014/main" id="{9EEBBAC1-F0B3-41B4-9440-C4FE1F2B485E}"/>
              </a:ext>
            </a:extLst>
          </p:cNvPr>
          <p:cNvSpPr txBox="1"/>
          <p:nvPr/>
        </p:nvSpPr>
        <p:spPr>
          <a:xfrm>
            <a:off x="381000" y="1600200"/>
            <a:ext cx="8382000" cy="523220"/>
          </a:xfrm>
          <a:prstGeom prst="rect">
            <a:avLst/>
          </a:prstGeom>
          <a:noFill/>
        </p:spPr>
        <p:txBody>
          <a:bodyPr wrap="square" rtlCol="0">
            <a:spAutoFit/>
          </a:bodyPr>
          <a:lstStyle/>
          <a:p>
            <a:r>
              <a:rPr lang="en-US" sz="1400" dirty="0">
                <a:solidFill>
                  <a:schemeClr val="tx1">
                    <a:lumMod val="90000"/>
                    <a:lumOff val="10000"/>
                  </a:schemeClr>
                </a:solidFill>
              </a:rPr>
              <a:t>Due to changes to Violent and Disruptive Incident Report (VADIR), the incident categories reportable for Indicator #5: School Safety have changed as follows:</a:t>
            </a:r>
          </a:p>
        </p:txBody>
      </p:sp>
    </p:spTree>
    <p:extLst>
      <p:ext uri="{BB962C8B-B14F-4D97-AF65-F5344CB8AC3E}">
        <p14:creationId xmlns:p14="http://schemas.microsoft.com/office/powerpoint/2010/main" val="208497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92A0-411F-4580-A174-269FD7EFD794}"/>
              </a:ext>
            </a:extLst>
          </p:cNvPr>
          <p:cNvSpPr>
            <a:spLocks noGrp="1"/>
          </p:cNvSpPr>
          <p:nvPr>
            <p:ph type="title"/>
          </p:nvPr>
        </p:nvSpPr>
        <p:spPr/>
        <p:txBody>
          <a:bodyPr>
            <a:normAutofit fontScale="90000"/>
          </a:bodyPr>
          <a:lstStyle/>
          <a:p>
            <a:r>
              <a:rPr lang="en-US" dirty="0"/>
              <a:t>Changes to VADIR School Safety Indicator #5</a:t>
            </a:r>
          </a:p>
        </p:txBody>
      </p:sp>
      <p:sp>
        <p:nvSpPr>
          <p:cNvPr id="3" name="Content Placeholder 2">
            <a:extLst>
              <a:ext uri="{FF2B5EF4-FFF2-40B4-BE49-F238E27FC236}">
                <a16:creationId xmlns:a16="http://schemas.microsoft.com/office/drawing/2014/main" id="{CCE04117-2781-4082-BC29-C1ACF29D73AE}"/>
              </a:ext>
            </a:extLst>
          </p:cNvPr>
          <p:cNvSpPr>
            <a:spLocks noGrp="1"/>
          </p:cNvSpPr>
          <p:nvPr>
            <p:ph idx="1"/>
          </p:nvPr>
        </p:nvSpPr>
        <p:spPr/>
        <p:txBody>
          <a:bodyPr>
            <a:normAutofit fontScale="92500" lnSpcReduction="20000"/>
          </a:bodyPr>
          <a:lstStyle/>
          <a:p>
            <a:r>
              <a:rPr lang="en-US" sz="2200" dirty="0">
                <a:solidFill>
                  <a:schemeClr val="tx1">
                    <a:lumMod val="90000"/>
                    <a:lumOff val="10000"/>
                  </a:schemeClr>
                </a:solidFill>
              </a:rPr>
              <a:t>Even though Robbery, Arson, Kidnapping, and Reckless Endangerment are not reportable to NYSED for VADIR purposes, the district may continue to collect them if it is the district’s policy.</a:t>
            </a:r>
          </a:p>
          <a:p>
            <a:r>
              <a:rPr lang="en-US" sz="2200" dirty="0">
                <a:solidFill>
                  <a:schemeClr val="tx1">
                    <a:lumMod val="90000"/>
                    <a:lumOff val="10000"/>
                  </a:schemeClr>
                </a:solidFill>
              </a:rPr>
              <a:t>For some schools, there will be a drop in serious incidents due to the non-reporting of aforementioned incidents.</a:t>
            </a:r>
          </a:p>
          <a:p>
            <a:r>
              <a:rPr lang="en-US" sz="2200" dirty="0">
                <a:solidFill>
                  <a:schemeClr val="tx1">
                    <a:lumMod val="90000"/>
                    <a:lumOff val="10000"/>
                  </a:schemeClr>
                </a:solidFill>
              </a:rPr>
              <a:t>For some schools, there may be an increase in serious incidents due to the inclusion of the new incident categories: “Material Incidents of Discrimination, Harassment, and Bullying (Except Cyberbullying),” and “Cyberbullying.”</a:t>
            </a:r>
          </a:p>
          <a:p>
            <a:r>
              <a:rPr lang="en-US" sz="2200" dirty="0">
                <a:solidFill>
                  <a:schemeClr val="tx1">
                    <a:lumMod val="90000"/>
                    <a:lumOff val="10000"/>
                  </a:schemeClr>
                </a:solidFill>
              </a:rPr>
              <a:t>The Department is proposing that for 2017-18 goal and progress target for Indicator #5: School Safety remain unchanged despite the changes to the measure.</a:t>
            </a:r>
          </a:p>
          <a:p>
            <a:pPr marL="800100" lvl="1" indent="-342900">
              <a:buFont typeface="+mj-lt"/>
              <a:buAutoNum type="alphaLcPeriod"/>
            </a:pPr>
            <a:r>
              <a:rPr lang="en-US" sz="1800" dirty="0">
                <a:solidFill>
                  <a:schemeClr val="tx1">
                    <a:lumMod val="90000"/>
                    <a:lumOff val="10000"/>
                  </a:schemeClr>
                </a:solidFill>
              </a:rPr>
              <a:t>2017-18 Goal: Less than 5 serious incidents</a:t>
            </a:r>
          </a:p>
          <a:p>
            <a:pPr marL="800100" lvl="1" indent="-342900">
              <a:buFont typeface="+mj-lt"/>
              <a:buAutoNum type="alphaLcPeriod"/>
            </a:pPr>
            <a:r>
              <a:rPr lang="en-US" sz="1800" dirty="0">
                <a:solidFill>
                  <a:schemeClr val="tx1">
                    <a:lumMod val="90000"/>
                    <a:lumOff val="10000"/>
                  </a:schemeClr>
                </a:solidFill>
              </a:rPr>
              <a:t>2017-18 Progress Target: 20% reduction in serious incidents from baseline.</a:t>
            </a:r>
          </a:p>
          <a:p>
            <a:r>
              <a:rPr lang="en-US" sz="2200" dirty="0">
                <a:solidFill>
                  <a:schemeClr val="tx1">
                    <a:lumMod val="90000"/>
                    <a:lumOff val="10000"/>
                  </a:schemeClr>
                </a:solidFill>
              </a:rPr>
              <a:t>We are requesting your feedback on maintaining the 2017-18 goal and progress target. </a:t>
            </a:r>
          </a:p>
          <a:p>
            <a:pPr marL="400050"/>
            <a:endParaRPr lang="en-US" sz="2200" dirty="0">
              <a:solidFill>
                <a:schemeClr val="tx1">
                  <a:lumMod val="90000"/>
                  <a:lumOff val="10000"/>
                </a:schemeClr>
              </a:solidFill>
            </a:endParaRPr>
          </a:p>
          <a:p>
            <a:pPr marL="0" indent="0">
              <a:buNone/>
            </a:pPr>
            <a:endParaRPr lang="en-US" sz="2200" dirty="0">
              <a:solidFill>
                <a:schemeClr val="tx1">
                  <a:lumMod val="90000"/>
                  <a:lumOff val="10000"/>
                </a:schemeClr>
              </a:solidFill>
              <a:highlight>
                <a:srgbClr val="FFFF00"/>
              </a:highlight>
            </a:endParaRPr>
          </a:p>
        </p:txBody>
      </p:sp>
      <p:sp>
        <p:nvSpPr>
          <p:cNvPr id="4" name="Slide Number Placeholder 3">
            <a:extLst>
              <a:ext uri="{FF2B5EF4-FFF2-40B4-BE49-F238E27FC236}">
                <a16:creationId xmlns:a16="http://schemas.microsoft.com/office/drawing/2014/main" id="{47AB6E72-19CD-4A06-9A5D-B6E8C8D76D95}"/>
              </a:ext>
            </a:extLst>
          </p:cNvPr>
          <p:cNvSpPr>
            <a:spLocks noGrp="1"/>
          </p:cNvSpPr>
          <p:nvPr>
            <p:ph type="sldNum" sz="quarter" idx="12"/>
          </p:nvPr>
        </p:nvSpPr>
        <p:spPr/>
        <p:txBody>
          <a:bodyPr/>
          <a:lstStyle/>
          <a:p>
            <a:fld id="{68A9423C-4983-41F1-A5CB-CA7479874DC3}" type="slidenum">
              <a:rPr lang="en-US" smtClean="0"/>
              <a:t>24</a:t>
            </a:fld>
            <a:endParaRPr lang="en-US" dirty="0"/>
          </a:p>
        </p:txBody>
      </p:sp>
    </p:spTree>
    <p:extLst>
      <p:ext uri="{BB962C8B-B14F-4D97-AF65-F5344CB8AC3E}">
        <p14:creationId xmlns:p14="http://schemas.microsoft.com/office/powerpoint/2010/main" val="3800470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solidFill>
                  <a:schemeClr val="tx1">
                    <a:lumMod val="90000"/>
                    <a:lumOff val="10000"/>
                  </a:schemeClr>
                </a:solidFill>
              </a:rPr>
              <a:t>Please e-mail questions on Demonstrable Improvement to </a:t>
            </a:r>
            <a:r>
              <a:rPr lang="en-US" dirty="0">
                <a:hlinkClick r:id="rId3"/>
              </a:rPr>
              <a:t>accountinfo@nysed.gov</a:t>
            </a:r>
            <a:r>
              <a:rPr lang="en-US" dirty="0">
                <a:solidFill>
                  <a:schemeClr val="tx1">
                    <a:lumMod val="90000"/>
                    <a:lumOff val="10000"/>
                  </a:schemeClr>
                </a:solidFill>
              </a:rPr>
              <a:t>.</a:t>
            </a:r>
          </a:p>
          <a:p>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25</a:t>
            </a:fld>
            <a:endParaRPr lang="en-US" dirty="0"/>
          </a:p>
        </p:txBody>
      </p:sp>
      <p:pic>
        <p:nvPicPr>
          <p:cNvPr id="7170" name="Picture 2" descr="Man with a question ma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657600"/>
            <a:ext cx="26670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3732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53C2-FD7B-4501-A415-55408077C4E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A32554B-E000-4C23-9F71-4DB43BF0159D}"/>
              </a:ext>
            </a:extLst>
          </p:cNvPr>
          <p:cNvSpPr>
            <a:spLocks noGrp="1"/>
          </p:cNvSpPr>
          <p:nvPr>
            <p:ph idx="1"/>
          </p:nvPr>
        </p:nvSpPr>
        <p:spPr>
          <a:xfrm>
            <a:off x="381000" y="1524000"/>
            <a:ext cx="8229600" cy="4373563"/>
          </a:xfrm>
        </p:spPr>
        <p:txBody>
          <a:bodyPr>
            <a:normAutofit fontScale="92500"/>
          </a:bodyPr>
          <a:lstStyle/>
          <a:p>
            <a:r>
              <a:rPr lang="en-US" sz="2800" dirty="0">
                <a:solidFill>
                  <a:schemeClr val="tx1">
                    <a:lumMod val="90000"/>
                    <a:lumOff val="10000"/>
                  </a:schemeClr>
                </a:solidFill>
              </a:rPr>
              <a:t>Based on your feedback, NYSED will send districts the preliminary 2017-18 DI Indicators, and associated goals and progress targets (including new Level 1 indicators, if applicable).</a:t>
            </a:r>
          </a:p>
          <a:p>
            <a:r>
              <a:rPr lang="en-US" sz="2800" dirty="0">
                <a:solidFill>
                  <a:schemeClr val="tx1">
                    <a:lumMod val="90000"/>
                    <a:lumOff val="10000"/>
                  </a:schemeClr>
                </a:solidFill>
              </a:rPr>
              <a:t>Districts may submit replacement/removal requests by Wednesday, January 3, 2018.</a:t>
            </a:r>
          </a:p>
          <a:p>
            <a:r>
              <a:rPr lang="en-US" sz="2800" dirty="0">
                <a:solidFill>
                  <a:schemeClr val="tx1">
                    <a:lumMod val="90000"/>
                    <a:lumOff val="10000"/>
                  </a:schemeClr>
                </a:solidFill>
              </a:rPr>
              <a:t>We will inform districts of the final 2017-18 DI Indicators by Wednesday, January 10, 2018.  </a:t>
            </a:r>
          </a:p>
          <a:p>
            <a:r>
              <a:rPr lang="en-US" sz="2800" dirty="0">
                <a:solidFill>
                  <a:schemeClr val="tx1">
                    <a:lumMod val="90000"/>
                    <a:lumOff val="10000"/>
                  </a:schemeClr>
                </a:solidFill>
              </a:rPr>
              <a:t>We will convene districts again next year to discuss process for making 2018-19 DI determinations.</a:t>
            </a:r>
          </a:p>
        </p:txBody>
      </p:sp>
      <p:sp>
        <p:nvSpPr>
          <p:cNvPr id="4" name="Slide Number Placeholder 3">
            <a:extLst>
              <a:ext uri="{FF2B5EF4-FFF2-40B4-BE49-F238E27FC236}">
                <a16:creationId xmlns:a16="http://schemas.microsoft.com/office/drawing/2014/main" id="{52F5C093-06FE-4869-9110-FBB4FAF0E577}"/>
              </a:ext>
            </a:extLst>
          </p:cNvPr>
          <p:cNvSpPr>
            <a:spLocks noGrp="1"/>
          </p:cNvSpPr>
          <p:nvPr>
            <p:ph type="sldNum" sz="quarter" idx="12"/>
          </p:nvPr>
        </p:nvSpPr>
        <p:spPr/>
        <p:txBody>
          <a:bodyPr/>
          <a:lstStyle/>
          <a:p>
            <a:fld id="{68A9423C-4983-41F1-A5CB-CA7479874DC3}" type="slidenum">
              <a:rPr lang="en-US" smtClean="0"/>
              <a:t>26</a:t>
            </a:fld>
            <a:endParaRPr lang="en-US" dirty="0"/>
          </a:p>
        </p:txBody>
      </p:sp>
    </p:spTree>
    <p:extLst>
      <p:ext uri="{BB962C8B-B14F-4D97-AF65-F5344CB8AC3E}">
        <p14:creationId xmlns:p14="http://schemas.microsoft.com/office/powerpoint/2010/main" val="3019625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15400" cy="1143000"/>
          </a:xfrm>
        </p:spPr>
        <p:txBody>
          <a:bodyPr>
            <a:normAutofit fontScale="90000"/>
          </a:bodyPr>
          <a:lstStyle/>
          <a:p>
            <a:r>
              <a:rPr lang="en-US" dirty="0"/>
              <a:t>2017-18 Preliminary Data and </a:t>
            </a:r>
            <a:br>
              <a:rPr lang="en-US" dirty="0"/>
            </a:br>
            <a:r>
              <a:rPr lang="en-US" dirty="0"/>
              <a:t>DI Index Appeal</a:t>
            </a:r>
          </a:p>
        </p:txBody>
      </p:sp>
      <p:sp>
        <p:nvSpPr>
          <p:cNvPr id="3" name="Content Placeholder 2"/>
          <p:cNvSpPr>
            <a:spLocks noGrp="1"/>
          </p:cNvSpPr>
          <p:nvPr>
            <p:ph idx="1"/>
          </p:nvPr>
        </p:nvSpPr>
        <p:spPr/>
        <p:txBody>
          <a:bodyPr>
            <a:normAutofit/>
          </a:bodyPr>
          <a:lstStyle/>
          <a:p>
            <a:r>
              <a:rPr lang="en-US" sz="2700" dirty="0">
                <a:solidFill>
                  <a:schemeClr val="tx1">
                    <a:lumMod val="90000"/>
                    <a:lumOff val="10000"/>
                  </a:schemeClr>
                </a:solidFill>
              </a:rPr>
              <a:t>In early September 2018, NYSED will inform districts whether the indicators met the 2017-18 progress target or goal and also the preliminary DI Index score. The data used for the calculations will also be shared.</a:t>
            </a:r>
          </a:p>
          <a:p>
            <a:r>
              <a:rPr lang="en-US" sz="2700" dirty="0">
                <a:solidFill>
                  <a:schemeClr val="tx1">
                    <a:lumMod val="90000"/>
                    <a:lumOff val="10000"/>
                  </a:schemeClr>
                </a:solidFill>
              </a:rPr>
              <a:t>Districts may appeal the indicator data or the DI Index score.</a:t>
            </a:r>
          </a:p>
          <a:p>
            <a:r>
              <a:rPr lang="en-US" sz="2700" dirty="0">
                <a:solidFill>
                  <a:schemeClr val="tx1">
                    <a:lumMod val="90000"/>
                    <a:lumOff val="10000"/>
                  </a:schemeClr>
                </a:solidFill>
              </a:rPr>
              <a:t>Appeals must be sent to </a:t>
            </a:r>
            <a:r>
              <a:rPr lang="en-US" sz="2700" dirty="0">
                <a:hlinkClick r:id="rId2"/>
              </a:rPr>
              <a:t>accountinfo@nysed.gov</a:t>
            </a:r>
            <a:r>
              <a:rPr lang="en-US" sz="2700" dirty="0">
                <a:solidFill>
                  <a:schemeClr val="tx1">
                    <a:lumMod val="90000"/>
                    <a:lumOff val="10000"/>
                  </a:schemeClr>
                </a:solidFill>
              </a:rPr>
              <a:t>.</a:t>
            </a:r>
            <a:r>
              <a:rPr lang="en-US" sz="2700" dirty="0"/>
              <a:t> </a:t>
            </a:r>
          </a:p>
          <a:p>
            <a:endParaRPr lang="en-US" sz="2700" dirty="0"/>
          </a:p>
          <a:p>
            <a:endParaRPr lang="en-US" sz="2700" dirty="0"/>
          </a:p>
          <a:p>
            <a:endParaRPr lang="en-US" sz="2700" dirty="0"/>
          </a:p>
        </p:txBody>
      </p:sp>
      <p:sp>
        <p:nvSpPr>
          <p:cNvPr id="4" name="Slide Number Placeholder 3"/>
          <p:cNvSpPr>
            <a:spLocks noGrp="1"/>
          </p:cNvSpPr>
          <p:nvPr>
            <p:ph type="sldNum" sz="quarter" idx="12"/>
          </p:nvPr>
        </p:nvSpPr>
        <p:spPr/>
        <p:txBody>
          <a:bodyPr/>
          <a:lstStyle/>
          <a:p>
            <a:fld id="{68A9423C-4983-41F1-A5CB-CA7479874DC3}" type="slidenum">
              <a:rPr lang="en-US" smtClean="0"/>
              <a:t>27</a:t>
            </a:fld>
            <a:endParaRPr lang="en-US" dirty="0"/>
          </a:p>
        </p:txBody>
      </p:sp>
    </p:spTree>
    <p:extLst>
      <p:ext uri="{BB962C8B-B14F-4D97-AF65-F5344CB8AC3E}">
        <p14:creationId xmlns:p14="http://schemas.microsoft.com/office/powerpoint/2010/main" val="38030069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Preliminary DI Decision</a:t>
            </a:r>
          </a:p>
        </p:txBody>
      </p:sp>
      <p:sp>
        <p:nvSpPr>
          <p:cNvPr id="3" name="Content Placeholder 2"/>
          <p:cNvSpPr>
            <a:spLocks noGrp="1"/>
          </p:cNvSpPr>
          <p:nvPr>
            <p:ph idx="1"/>
          </p:nvPr>
        </p:nvSpPr>
        <p:spPr/>
        <p:txBody>
          <a:bodyPr>
            <a:normAutofit fontScale="62500" lnSpcReduction="20000"/>
          </a:bodyPr>
          <a:lstStyle/>
          <a:p>
            <a:r>
              <a:rPr lang="en-US" dirty="0">
                <a:solidFill>
                  <a:schemeClr val="tx1">
                    <a:lumMod val="90000"/>
                    <a:lumOff val="10000"/>
                  </a:schemeClr>
                </a:solidFill>
              </a:rPr>
              <a:t>In early October 2018, the Commissioner will review the performance of the school during the 2015-16, 2016-17 and 2017-18 school years to make the preliminary DI status decision. 2017-18 performance will be weighted most heavily. </a:t>
            </a:r>
          </a:p>
          <a:p>
            <a:r>
              <a:rPr lang="en-US" dirty="0">
                <a:solidFill>
                  <a:schemeClr val="tx1">
                    <a:lumMod val="90000"/>
                    <a:lumOff val="10000"/>
                  </a:schemeClr>
                </a:solidFill>
              </a:rPr>
              <a:t>Districts will be informed of the preliminary DI status. Thereafter the stakeholders will also be informed of the status.</a:t>
            </a:r>
          </a:p>
          <a:p>
            <a:r>
              <a:rPr lang="en-US" dirty="0">
                <a:solidFill>
                  <a:schemeClr val="tx1">
                    <a:lumMod val="90000"/>
                    <a:lumOff val="10000"/>
                  </a:schemeClr>
                </a:solidFill>
              </a:rPr>
              <a:t>By mid-October 2018, stakeholders will be required to submit the “Demonstrable Improvement Determination Consultation and Collaboration Form,” either agreeing or disagreeing with the Commissioner’s decision.</a:t>
            </a:r>
          </a:p>
          <a:p>
            <a:r>
              <a:rPr lang="en-US" dirty="0">
                <a:solidFill>
                  <a:schemeClr val="tx1">
                    <a:lumMod val="90000"/>
                    <a:lumOff val="10000"/>
                  </a:schemeClr>
                </a:solidFill>
              </a:rPr>
              <a:t>The stakeholders may provide additional information for the Commissioner’s consideration before she makes the final decision.</a:t>
            </a:r>
          </a:p>
          <a:p>
            <a:r>
              <a:rPr lang="en-US" dirty="0">
                <a:solidFill>
                  <a:schemeClr val="tx1">
                    <a:lumMod val="90000"/>
                    <a:lumOff val="10000"/>
                  </a:schemeClr>
                </a:solidFill>
              </a:rPr>
              <a:t>The Commissioner will also consider any extenuating or extraordinary circumstances that happened during the 2015-16, 2016-17 and/or 2017-18 school years before making a final decision.    </a:t>
            </a:r>
          </a:p>
        </p:txBody>
      </p:sp>
      <p:sp>
        <p:nvSpPr>
          <p:cNvPr id="4" name="Slide Number Placeholder 3"/>
          <p:cNvSpPr>
            <a:spLocks noGrp="1"/>
          </p:cNvSpPr>
          <p:nvPr>
            <p:ph type="sldNum" sz="quarter" idx="12"/>
          </p:nvPr>
        </p:nvSpPr>
        <p:spPr/>
        <p:txBody>
          <a:bodyPr/>
          <a:lstStyle/>
          <a:p>
            <a:fld id="{68A9423C-4983-41F1-A5CB-CA7479874DC3}" type="slidenum">
              <a:rPr lang="en-US" smtClean="0"/>
              <a:t>28</a:t>
            </a:fld>
            <a:endParaRPr lang="en-US" dirty="0"/>
          </a:p>
        </p:txBody>
      </p:sp>
    </p:spTree>
    <p:extLst>
      <p:ext uri="{BB962C8B-B14F-4D97-AF65-F5344CB8AC3E}">
        <p14:creationId xmlns:p14="http://schemas.microsoft.com/office/powerpoint/2010/main" val="1630038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Preliminary DI Decision</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90000"/>
                    <a:lumOff val="10000"/>
                  </a:schemeClr>
                </a:solidFill>
              </a:rPr>
              <a:t>In late October 2018, NYSED will inform districts, stakeholders, and the public of the final DI status.</a:t>
            </a:r>
          </a:p>
          <a:p>
            <a:r>
              <a:rPr lang="en-US" dirty="0">
                <a:solidFill>
                  <a:schemeClr val="tx1">
                    <a:lumMod val="90000"/>
                    <a:lumOff val="10000"/>
                  </a:schemeClr>
                </a:solidFill>
              </a:rPr>
              <a:t>For schools failing to make DI, the district must appoint an Independent Receiver and submit the appointment for the approval of the Commissioner. </a:t>
            </a:r>
          </a:p>
          <a:p>
            <a:r>
              <a:rPr lang="en-US" dirty="0">
                <a:solidFill>
                  <a:schemeClr val="tx1">
                    <a:lumMod val="90000"/>
                    <a:lumOff val="10000"/>
                  </a:schemeClr>
                </a:solidFill>
              </a:rPr>
              <a:t>Schools that are in Good Standing or are Targeted Support and Improvement Schools will be eligible for removal from Receivership.</a:t>
            </a:r>
          </a:p>
          <a:p>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29</a:t>
            </a:fld>
            <a:endParaRPr lang="en-US" dirty="0"/>
          </a:p>
        </p:txBody>
      </p:sp>
    </p:spTree>
    <p:extLst>
      <p:ext uri="{BB962C8B-B14F-4D97-AF65-F5344CB8AC3E}">
        <p14:creationId xmlns:p14="http://schemas.microsoft.com/office/powerpoint/2010/main" val="162133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Purpose of the Webinar</a:t>
            </a:r>
          </a:p>
        </p:txBody>
      </p:sp>
      <p:sp>
        <p:nvSpPr>
          <p:cNvPr id="6" name="Slide Number Placeholder 5"/>
          <p:cNvSpPr>
            <a:spLocks noGrp="1"/>
          </p:cNvSpPr>
          <p:nvPr>
            <p:ph type="sldNum" sz="quarter" idx="12"/>
          </p:nvPr>
        </p:nvSpPr>
        <p:spPr/>
        <p:txBody>
          <a:bodyPr/>
          <a:lstStyle/>
          <a:p>
            <a:fld id="{68A9423C-4983-41F1-A5CB-CA7479874DC3}" type="slidenum">
              <a:rPr lang="en-US" smtClean="0"/>
              <a:t>3</a:t>
            </a:fld>
            <a:endParaRPr lang="en-US" dirty="0"/>
          </a:p>
        </p:txBody>
      </p:sp>
      <p:sp>
        <p:nvSpPr>
          <p:cNvPr id="4" name="TextBox 3"/>
          <p:cNvSpPr txBox="1"/>
          <p:nvPr/>
        </p:nvSpPr>
        <p:spPr>
          <a:xfrm>
            <a:off x="452887" y="1432544"/>
            <a:ext cx="8534400" cy="5047536"/>
          </a:xfrm>
          <a:prstGeom prst="rect">
            <a:avLst/>
          </a:prstGeom>
          <a:noFill/>
        </p:spPr>
        <p:txBody>
          <a:bodyPr wrap="square" rtlCol="0">
            <a:spAutoFit/>
          </a:bodyPr>
          <a:lstStyle/>
          <a:p>
            <a:pPr marL="347472" indent="-347472">
              <a:buFont typeface="Arial" panose="020B0604020202020204" pitchFamily="34" charset="0"/>
              <a:buChar char="•"/>
            </a:pPr>
            <a:r>
              <a:rPr lang="en-US" sz="2300" dirty="0">
                <a:solidFill>
                  <a:schemeClr val="tx1">
                    <a:lumMod val="90000"/>
                    <a:lumOff val="10000"/>
                  </a:schemeClr>
                </a:solidFill>
              </a:rPr>
              <a:t>Provide an overview of the current system.</a:t>
            </a:r>
          </a:p>
          <a:p>
            <a:pPr marL="347472" indent="-347472">
              <a:buFont typeface="Arial" panose="020B0604020202020204" pitchFamily="34" charset="0"/>
              <a:buChar char="•"/>
            </a:pPr>
            <a:r>
              <a:rPr lang="en-US" sz="2300" dirty="0">
                <a:solidFill>
                  <a:schemeClr val="tx1">
                    <a:lumMod val="90000"/>
                    <a:lumOff val="10000"/>
                  </a:schemeClr>
                </a:solidFill>
              </a:rPr>
              <a:t>Review the process the New York State Education Department (NYSED) will follow to determine Demonstrable Improvement (DI) for 2017-18.</a:t>
            </a:r>
          </a:p>
          <a:p>
            <a:pPr marL="347472" marR="0" lvl="0" indent="-347472">
              <a:spcBef>
                <a:spcPts val="0"/>
              </a:spcBef>
              <a:spcAft>
                <a:spcPts val="0"/>
              </a:spcAft>
              <a:buFont typeface="Arial" panose="020B0604020202020204" pitchFamily="34" charset="0"/>
              <a:buChar char="•"/>
            </a:pPr>
            <a:r>
              <a:rPr lang="en-US" sz="2300" dirty="0">
                <a:solidFill>
                  <a:schemeClr val="tx1">
                    <a:lumMod val="90000"/>
                    <a:lumOff val="10000"/>
                  </a:schemeClr>
                </a:solidFill>
              </a:rPr>
              <a:t>Review a proposal for how to use ESSA designations as part of the DI process.</a:t>
            </a:r>
          </a:p>
          <a:p>
            <a:pPr marL="347472" indent="-347472">
              <a:buFont typeface="Arial" panose="020B0604020202020204" pitchFamily="34" charset="0"/>
              <a:buChar char="•"/>
            </a:pPr>
            <a:r>
              <a:rPr lang="en-US" sz="2300" dirty="0">
                <a:solidFill>
                  <a:schemeClr val="tx1">
                    <a:lumMod val="90000"/>
                    <a:lumOff val="10000"/>
                  </a:schemeClr>
                </a:solidFill>
              </a:rPr>
              <a:t>Provide examples of how the proposal would work.</a:t>
            </a:r>
          </a:p>
          <a:p>
            <a:pPr marL="347472" indent="-347472">
              <a:buFont typeface="Arial" panose="020B0604020202020204" pitchFamily="34" charset="0"/>
              <a:buChar char="•"/>
            </a:pPr>
            <a:r>
              <a:rPr lang="en-US" sz="2300" dirty="0">
                <a:solidFill>
                  <a:schemeClr val="tx1">
                    <a:lumMod val="90000"/>
                    <a:lumOff val="10000"/>
                  </a:schemeClr>
                </a:solidFill>
              </a:rPr>
              <a:t>Request feedback on the revised weighting proposal and any alternative ideas.</a:t>
            </a:r>
          </a:p>
          <a:p>
            <a:pPr marL="347472" indent="-347472">
              <a:buFont typeface="Arial" panose="020B0604020202020204" pitchFamily="34" charset="0"/>
              <a:buChar char="•"/>
            </a:pPr>
            <a:r>
              <a:rPr lang="en-US" sz="2300" dirty="0">
                <a:solidFill>
                  <a:schemeClr val="tx1">
                    <a:lumMod val="90000"/>
                    <a:lumOff val="10000"/>
                  </a:schemeClr>
                </a:solidFill>
              </a:rPr>
              <a:t>Discuss the assignment of new Level 1 indicators and the ability to request revisions to the indicators for a school.</a:t>
            </a:r>
          </a:p>
          <a:p>
            <a:pPr marL="347472" indent="-347472">
              <a:buFont typeface="Arial" panose="020B0604020202020204" pitchFamily="34" charset="0"/>
              <a:buChar char="•"/>
            </a:pPr>
            <a:r>
              <a:rPr lang="en-US" sz="2300" dirty="0">
                <a:solidFill>
                  <a:schemeClr val="tx1">
                    <a:lumMod val="90000"/>
                    <a:lumOff val="10000"/>
                  </a:schemeClr>
                </a:solidFill>
              </a:rPr>
              <a:t>Review changes to VADIR School Safety Indicator and request feedback.</a:t>
            </a:r>
          </a:p>
          <a:p>
            <a:pPr marL="347472" indent="-347472">
              <a:buFont typeface="Arial" panose="020B0604020202020204" pitchFamily="34" charset="0"/>
              <a:buChar char="•"/>
            </a:pPr>
            <a:r>
              <a:rPr lang="en-US" sz="2300" dirty="0">
                <a:solidFill>
                  <a:schemeClr val="tx1">
                    <a:lumMod val="90000"/>
                    <a:lumOff val="10000"/>
                  </a:schemeClr>
                </a:solidFill>
              </a:rPr>
              <a:t>Identify next steps &amp; address questions.</a:t>
            </a:r>
          </a:p>
        </p:txBody>
      </p:sp>
    </p:spTree>
    <p:extLst>
      <p:ext uri="{BB962C8B-B14F-4D97-AF65-F5344CB8AC3E}">
        <p14:creationId xmlns:p14="http://schemas.microsoft.com/office/powerpoint/2010/main" val="3493377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School Receivership Website: Regulations, Requirements, Grants etc.</a:t>
            </a:r>
          </a:p>
        </p:txBody>
      </p:sp>
      <p:sp>
        <p:nvSpPr>
          <p:cNvPr id="3" name="Content Placeholder 2"/>
          <p:cNvSpPr>
            <a:spLocks noGrp="1"/>
          </p:cNvSpPr>
          <p:nvPr>
            <p:ph idx="1"/>
          </p:nvPr>
        </p:nvSpPr>
        <p:spPr/>
        <p:txBody>
          <a:bodyPr/>
          <a:lstStyle/>
          <a:p>
            <a:pPr marL="0" lvl="0" indent="0">
              <a:buNone/>
            </a:pPr>
            <a:r>
              <a:rPr lang="en-US" sz="1400" dirty="0">
                <a:solidFill>
                  <a:srgbClr val="002C51"/>
                </a:solidFill>
              </a:rPr>
              <a:t>For Receivership Schools regulations, requirements, grants, resources etc., please visit:</a:t>
            </a:r>
          </a:p>
          <a:p>
            <a:pPr marL="0" lvl="0" indent="0">
              <a:buNone/>
            </a:pPr>
            <a:r>
              <a:rPr lang="en-US" sz="1400" dirty="0">
                <a:solidFill>
                  <a:srgbClr val="002C51"/>
                </a:solidFill>
                <a:hlinkClick r:id="rId2"/>
              </a:rPr>
              <a:t>http://www.p12.nysed.gov/oisr/Receivership.html</a:t>
            </a:r>
            <a:r>
              <a:rPr lang="en-US" sz="1400" dirty="0">
                <a:solidFill>
                  <a:srgbClr val="002C51"/>
                </a:solidFill>
              </a:rPr>
              <a:t> </a:t>
            </a:r>
          </a:p>
          <a:p>
            <a:pPr marL="0" indent="0">
              <a:buNone/>
            </a:pPr>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30</a:t>
            </a:fld>
            <a:endParaRPr lang="en-US" dirty="0"/>
          </a:p>
        </p:txBody>
      </p:sp>
      <p:pic>
        <p:nvPicPr>
          <p:cNvPr id="6" name="Picture 5" descr="Screen shot of OISR website."/>
          <p:cNvPicPr>
            <a:picLocks noChangeAspect="1"/>
          </p:cNvPicPr>
          <p:nvPr/>
        </p:nvPicPr>
        <p:blipFill>
          <a:blip r:embed="rId3"/>
          <a:stretch>
            <a:fillRect/>
          </a:stretch>
        </p:blipFill>
        <p:spPr>
          <a:xfrm>
            <a:off x="857432" y="2438401"/>
            <a:ext cx="6610167" cy="3699720"/>
          </a:xfrm>
          <a:prstGeom prst="rect">
            <a:avLst/>
          </a:prstGeom>
        </p:spPr>
      </p:pic>
    </p:spTree>
    <p:extLst>
      <p:ext uri="{BB962C8B-B14F-4D97-AF65-F5344CB8AC3E}">
        <p14:creationId xmlns:p14="http://schemas.microsoft.com/office/powerpoint/2010/main" val="32197060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School Receivership Website: Demonstrable Improvement</a:t>
            </a:r>
          </a:p>
        </p:txBody>
      </p:sp>
      <p:sp>
        <p:nvSpPr>
          <p:cNvPr id="3" name="Content Placeholder 2"/>
          <p:cNvSpPr>
            <a:spLocks noGrp="1"/>
          </p:cNvSpPr>
          <p:nvPr>
            <p:ph idx="1"/>
          </p:nvPr>
        </p:nvSpPr>
        <p:spPr>
          <a:xfrm>
            <a:off x="457200" y="1524000"/>
            <a:ext cx="8229600" cy="4724399"/>
          </a:xfrm>
        </p:spPr>
        <p:txBody>
          <a:bodyPr>
            <a:normAutofit/>
          </a:bodyPr>
          <a:lstStyle/>
          <a:p>
            <a:pPr marL="0" indent="0">
              <a:buNone/>
            </a:pPr>
            <a:r>
              <a:rPr lang="en-US" sz="1400" dirty="0"/>
              <a:t>For DI related information, please visit: </a:t>
            </a:r>
            <a:r>
              <a:rPr lang="en-US" sz="1400" dirty="0">
                <a:hlinkClick r:id="rId2"/>
              </a:rPr>
              <a:t>http://www.p12.nysed.gov/accountability/de/SchoolReceivership.html</a:t>
            </a:r>
            <a:r>
              <a:rPr lang="en-US" sz="1400" dirty="0"/>
              <a:t> </a:t>
            </a:r>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31</a:t>
            </a:fld>
            <a:endParaRPr lang="en-US" dirty="0"/>
          </a:p>
        </p:txBody>
      </p:sp>
      <p:pic>
        <p:nvPicPr>
          <p:cNvPr id="6" name="Picture 5" descr="Screen shot of Office of Accountability website.">
            <a:extLst>
              <a:ext uri="{FF2B5EF4-FFF2-40B4-BE49-F238E27FC236}">
                <a16:creationId xmlns:a16="http://schemas.microsoft.com/office/drawing/2014/main" id="{F703CF72-5459-4502-B79F-10E9E053D165}"/>
              </a:ext>
            </a:extLst>
          </p:cNvPr>
          <p:cNvPicPr/>
          <p:nvPr/>
        </p:nvPicPr>
        <p:blipFill rotWithShape="1">
          <a:blip r:embed="rId3"/>
          <a:srcRect l="7532" t="10367" r="63622" b="39152"/>
          <a:stretch/>
        </p:blipFill>
        <p:spPr bwMode="auto">
          <a:xfrm>
            <a:off x="762000" y="2057400"/>
            <a:ext cx="6096000" cy="40386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93057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solidFill>
                  <a:schemeClr val="tx1">
                    <a:lumMod val="90000"/>
                    <a:lumOff val="10000"/>
                  </a:schemeClr>
                </a:solidFill>
              </a:rPr>
              <a:t>Please e-mail questions on Demonstrable Improvement to </a:t>
            </a:r>
            <a:r>
              <a:rPr lang="en-US" dirty="0">
                <a:hlinkClick r:id="rId3"/>
              </a:rPr>
              <a:t>accountinfo@nysed.gov</a:t>
            </a:r>
            <a:r>
              <a:rPr lang="en-US" dirty="0">
                <a:solidFill>
                  <a:schemeClr val="tx1">
                    <a:lumMod val="90000"/>
                    <a:lumOff val="10000"/>
                  </a:schemeClr>
                </a:solidFill>
              </a:rPr>
              <a:t>.</a:t>
            </a:r>
          </a:p>
          <a:p>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32</a:t>
            </a:fld>
            <a:endParaRPr lang="en-US" dirty="0"/>
          </a:p>
        </p:txBody>
      </p:sp>
      <p:pic>
        <p:nvPicPr>
          <p:cNvPr id="7170" name="Picture 2" descr="Man with a question ma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657600"/>
            <a:ext cx="26670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7735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solidFill>
                  <a:schemeClr val="tx1">
                    <a:lumMod val="90000"/>
                    <a:lumOff val="10000"/>
                  </a:schemeClr>
                </a:solidFill>
              </a:rPr>
              <a:t>Please e-mail questions on Demonstrable Improvement to </a:t>
            </a:r>
            <a:r>
              <a:rPr lang="en-US" dirty="0">
                <a:hlinkClick r:id="rId3"/>
              </a:rPr>
              <a:t>accountinfo@nysed.gov</a:t>
            </a:r>
            <a:r>
              <a:rPr lang="en-US" dirty="0">
                <a:solidFill>
                  <a:schemeClr val="tx1">
                    <a:lumMod val="90000"/>
                    <a:lumOff val="10000"/>
                  </a:schemeClr>
                </a:solidFill>
              </a:rPr>
              <a:t>.</a:t>
            </a:r>
          </a:p>
          <a:p>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4</a:t>
            </a:fld>
            <a:endParaRPr lang="en-US" dirty="0"/>
          </a:p>
        </p:txBody>
      </p:sp>
      <p:pic>
        <p:nvPicPr>
          <p:cNvPr id="7170" name="Picture 2" descr="Man with a question ma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657600"/>
            <a:ext cx="26670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156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1143000"/>
          </a:xfrm>
        </p:spPr>
        <p:txBody>
          <a:bodyPr>
            <a:noAutofit/>
          </a:bodyPr>
          <a:lstStyle/>
          <a:p>
            <a:r>
              <a:rPr lang="en-US" sz="3600" dirty="0"/>
              <a:t>DI Indicators, Goals &amp; Progress Targets </a:t>
            </a:r>
          </a:p>
        </p:txBody>
      </p:sp>
      <p:sp>
        <p:nvSpPr>
          <p:cNvPr id="3" name="Content Placeholder 2"/>
          <p:cNvSpPr>
            <a:spLocks noGrp="1"/>
          </p:cNvSpPr>
          <p:nvPr>
            <p:ph idx="1"/>
          </p:nvPr>
        </p:nvSpPr>
        <p:spPr/>
        <p:txBody>
          <a:bodyPr>
            <a:normAutofit fontScale="77500" lnSpcReduction="20000"/>
          </a:bodyPr>
          <a:lstStyle/>
          <a:p>
            <a:pPr algn="just"/>
            <a:r>
              <a:rPr lang="en-US" dirty="0">
                <a:solidFill>
                  <a:schemeClr val="tx1">
                    <a:lumMod val="90000"/>
                    <a:lumOff val="10000"/>
                  </a:schemeClr>
                </a:solidFill>
              </a:rPr>
              <a:t>Most indicators are based on student performance; some indicators are based on implementation of programs and/or processes.</a:t>
            </a:r>
          </a:p>
          <a:p>
            <a:pPr algn="just"/>
            <a:r>
              <a:rPr lang="en-US" dirty="0">
                <a:solidFill>
                  <a:schemeClr val="tx1">
                    <a:lumMod val="90000"/>
                    <a:lumOff val="10000"/>
                  </a:schemeClr>
                </a:solidFill>
              </a:rPr>
              <a:t>Districts were allowed to submit local measures as DI Indicators.</a:t>
            </a:r>
          </a:p>
          <a:p>
            <a:pPr algn="just"/>
            <a:r>
              <a:rPr lang="en-US" dirty="0">
                <a:solidFill>
                  <a:schemeClr val="tx1">
                    <a:lumMod val="90000"/>
                    <a:lumOff val="10000"/>
                  </a:schemeClr>
                </a:solidFill>
              </a:rPr>
              <a:t>Level 1 DI indicators were selected by the Department, if the school’s baseline performance was below the 2015-16 goals and needed the most improvement.</a:t>
            </a:r>
          </a:p>
          <a:p>
            <a:pPr algn="just"/>
            <a:r>
              <a:rPr lang="en-US" dirty="0">
                <a:solidFill>
                  <a:schemeClr val="tx1">
                    <a:lumMod val="90000"/>
                    <a:lumOff val="10000"/>
                  </a:schemeClr>
                </a:solidFill>
              </a:rPr>
              <a:t>Level 2 indicators were selected by the district in performance or program areas where the school’s baseline performance was below the 2015-16 goals. </a:t>
            </a:r>
          </a:p>
          <a:p>
            <a:endParaRPr lang="en-US" dirty="0">
              <a:solidFill>
                <a:schemeClr val="tx1">
                  <a:lumMod val="90000"/>
                  <a:lumOff val="10000"/>
                </a:schemeClr>
              </a:solidFill>
            </a:endParaRPr>
          </a:p>
        </p:txBody>
      </p:sp>
      <p:sp>
        <p:nvSpPr>
          <p:cNvPr id="4" name="Slide Number Placeholder 3"/>
          <p:cNvSpPr>
            <a:spLocks noGrp="1"/>
          </p:cNvSpPr>
          <p:nvPr>
            <p:ph type="sldNum" sz="quarter" idx="12"/>
          </p:nvPr>
        </p:nvSpPr>
        <p:spPr/>
        <p:txBody>
          <a:bodyPr/>
          <a:lstStyle/>
          <a:p>
            <a:fld id="{68A9423C-4983-41F1-A5CB-CA7479874DC3}" type="slidenum">
              <a:rPr lang="en-US" smtClean="0"/>
              <a:t>5</a:t>
            </a:fld>
            <a:endParaRPr lang="en-US" dirty="0"/>
          </a:p>
        </p:txBody>
      </p:sp>
    </p:spTree>
    <p:extLst>
      <p:ext uri="{BB962C8B-B14F-4D97-AF65-F5344CB8AC3E}">
        <p14:creationId xmlns:p14="http://schemas.microsoft.com/office/powerpoint/2010/main" val="2606063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DI Indicator Goals &amp; Progress Targets</a:t>
            </a:r>
          </a:p>
        </p:txBody>
      </p:sp>
      <p:sp>
        <p:nvSpPr>
          <p:cNvPr id="3" name="Content Placeholder 2"/>
          <p:cNvSpPr>
            <a:spLocks noGrp="1"/>
          </p:cNvSpPr>
          <p:nvPr>
            <p:ph idx="1"/>
          </p:nvPr>
        </p:nvSpPr>
        <p:spPr/>
        <p:txBody>
          <a:bodyPr>
            <a:normAutofit fontScale="85000" lnSpcReduction="20000"/>
          </a:bodyPr>
          <a:lstStyle/>
          <a:p>
            <a:pPr algn="just"/>
            <a:r>
              <a:rPr lang="en-US" dirty="0">
                <a:solidFill>
                  <a:schemeClr val="tx1">
                    <a:lumMod val="90000"/>
                    <a:lumOff val="10000"/>
                  </a:schemeClr>
                </a:solidFill>
              </a:rPr>
              <a:t>The yearly goal is to reduce the gap between Receivership Schools and the state average by 1/6, ¼ and by ½ for the 2015-16, 2016-17 and 2017-18 school years.  </a:t>
            </a:r>
          </a:p>
          <a:p>
            <a:pPr algn="just"/>
            <a:r>
              <a:rPr lang="en-US" dirty="0">
                <a:solidFill>
                  <a:schemeClr val="tx1">
                    <a:lumMod val="90000"/>
                    <a:lumOff val="10000"/>
                  </a:schemeClr>
                </a:solidFill>
              </a:rPr>
              <a:t>The yearly progress target is set based on a minimum change from the school’s baseline performance. </a:t>
            </a:r>
          </a:p>
          <a:p>
            <a:pPr algn="just"/>
            <a:r>
              <a:rPr lang="en-US" dirty="0">
                <a:solidFill>
                  <a:schemeClr val="tx1">
                    <a:lumMod val="90000"/>
                    <a:lumOff val="10000"/>
                  </a:schemeClr>
                </a:solidFill>
              </a:rPr>
              <a:t>The progress targets in general increase from one percent in 2015-16 to six percent in 2017-18. </a:t>
            </a:r>
          </a:p>
          <a:p>
            <a:pPr algn="just"/>
            <a:r>
              <a:rPr lang="en-US" dirty="0">
                <a:solidFill>
                  <a:schemeClr val="tx1">
                    <a:lumMod val="90000"/>
                    <a:lumOff val="10000"/>
                  </a:schemeClr>
                </a:solidFill>
              </a:rPr>
              <a:t>For each indicator, a school can make progress by achieving either the goal or the school specific progress target.</a:t>
            </a:r>
          </a:p>
          <a:p>
            <a:endParaRPr lang="en-US" dirty="0">
              <a:solidFill>
                <a:schemeClr val="tx1">
                  <a:lumMod val="90000"/>
                  <a:lumOff val="10000"/>
                </a:schemeClr>
              </a:solidFill>
            </a:endParaRPr>
          </a:p>
        </p:txBody>
      </p:sp>
      <p:sp>
        <p:nvSpPr>
          <p:cNvPr id="4" name="Slide Number Placeholder 3"/>
          <p:cNvSpPr>
            <a:spLocks noGrp="1"/>
          </p:cNvSpPr>
          <p:nvPr>
            <p:ph type="sldNum" sz="quarter" idx="12"/>
          </p:nvPr>
        </p:nvSpPr>
        <p:spPr/>
        <p:txBody>
          <a:bodyPr/>
          <a:lstStyle/>
          <a:p>
            <a:fld id="{68A9423C-4983-41F1-A5CB-CA7479874DC3}" type="slidenum">
              <a:rPr lang="en-US" smtClean="0"/>
              <a:t>6</a:t>
            </a:fld>
            <a:endParaRPr lang="en-US" dirty="0"/>
          </a:p>
        </p:txBody>
      </p:sp>
    </p:spTree>
    <p:extLst>
      <p:ext uri="{BB962C8B-B14F-4D97-AF65-F5344CB8AC3E}">
        <p14:creationId xmlns:p14="http://schemas.microsoft.com/office/powerpoint/2010/main" val="3281314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A2BC3D60-5AE0-4FED-8258-3DA8A3F24579}"/>
              </a:ext>
            </a:extLst>
          </p:cNvPr>
          <p:cNvGraphicFramePr>
            <a:graphicFrameLocks noGrp="1"/>
          </p:cNvGraphicFramePr>
          <p:nvPr>
            <p:ph idx="1"/>
            <p:extLst>
              <p:ext uri="{D42A27DB-BD31-4B8C-83A1-F6EECF244321}">
                <p14:modId xmlns:p14="http://schemas.microsoft.com/office/powerpoint/2010/main" val="3000453258"/>
              </p:ext>
            </p:extLst>
          </p:nvPr>
        </p:nvGraphicFramePr>
        <p:xfrm>
          <a:off x="381000" y="1990493"/>
          <a:ext cx="8229600" cy="3967142"/>
        </p:xfrm>
        <a:graphic>
          <a:graphicData uri="http://schemas.openxmlformats.org/drawingml/2006/table">
            <a:tbl>
              <a:tblPr firstRow="1" bandRow="1">
                <a:tableStyleId>{5C22544A-7EE6-4342-B048-85BDC9FD1C3A}</a:tableStyleId>
              </a:tblPr>
              <a:tblGrid>
                <a:gridCol w="1213692">
                  <a:extLst>
                    <a:ext uri="{9D8B030D-6E8A-4147-A177-3AD203B41FA5}">
                      <a16:colId xmlns:a16="http://schemas.microsoft.com/office/drawing/2014/main" val="1751110324"/>
                    </a:ext>
                  </a:extLst>
                </a:gridCol>
                <a:gridCol w="843708">
                  <a:extLst>
                    <a:ext uri="{9D8B030D-6E8A-4147-A177-3AD203B41FA5}">
                      <a16:colId xmlns:a16="http://schemas.microsoft.com/office/drawing/2014/main" val="1777954272"/>
                    </a:ext>
                  </a:extLst>
                </a:gridCol>
                <a:gridCol w="1028700">
                  <a:extLst>
                    <a:ext uri="{9D8B030D-6E8A-4147-A177-3AD203B41FA5}">
                      <a16:colId xmlns:a16="http://schemas.microsoft.com/office/drawing/2014/main" val="2228092461"/>
                    </a:ext>
                  </a:extLst>
                </a:gridCol>
                <a:gridCol w="1028700">
                  <a:extLst>
                    <a:ext uri="{9D8B030D-6E8A-4147-A177-3AD203B41FA5}">
                      <a16:colId xmlns:a16="http://schemas.microsoft.com/office/drawing/2014/main" val="674901888"/>
                    </a:ext>
                  </a:extLst>
                </a:gridCol>
                <a:gridCol w="1028700">
                  <a:extLst>
                    <a:ext uri="{9D8B030D-6E8A-4147-A177-3AD203B41FA5}">
                      <a16:colId xmlns:a16="http://schemas.microsoft.com/office/drawing/2014/main" val="1879611377"/>
                    </a:ext>
                  </a:extLst>
                </a:gridCol>
                <a:gridCol w="1028700">
                  <a:extLst>
                    <a:ext uri="{9D8B030D-6E8A-4147-A177-3AD203B41FA5}">
                      <a16:colId xmlns:a16="http://schemas.microsoft.com/office/drawing/2014/main" val="15893829"/>
                    </a:ext>
                  </a:extLst>
                </a:gridCol>
                <a:gridCol w="1028700">
                  <a:extLst>
                    <a:ext uri="{9D8B030D-6E8A-4147-A177-3AD203B41FA5}">
                      <a16:colId xmlns:a16="http://schemas.microsoft.com/office/drawing/2014/main" val="752368857"/>
                    </a:ext>
                  </a:extLst>
                </a:gridCol>
                <a:gridCol w="1028700">
                  <a:extLst>
                    <a:ext uri="{9D8B030D-6E8A-4147-A177-3AD203B41FA5}">
                      <a16:colId xmlns:a16="http://schemas.microsoft.com/office/drawing/2014/main" val="4160031319"/>
                    </a:ext>
                  </a:extLst>
                </a:gridCol>
              </a:tblGrid>
              <a:tr h="653787">
                <a:tc>
                  <a:txBody>
                    <a:bodyPr/>
                    <a:lstStyle/>
                    <a:p>
                      <a:pPr algn="ctr"/>
                      <a:r>
                        <a:rPr lang="en-US" sz="1200" dirty="0"/>
                        <a:t>Indicator</a:t>
                      </a:r>
                    </a:p>
                  </a:txBody>
                  <a:tcPr/>
                </a:tc>
                <a:tc>
                  <a:txBody>
                    <a:bodyPr/>
                    <a:lstStyle/>
                    <a:p>
                      <a:pPr algn="ctr"/>
                      <a:r>
                        <a:rPr lang="en-US" sz="1200" dirty="0"/>
                        <a:t>School’s Baseline</a:t>
                      </a:r>
                    </a:p>
                  </a:txBody>
                  <a:tcPr/>
                </a:tc>
                <a:tc>
                  <a:txBody>
                    <a:bodyPr/>
                    <a:lstStyle/>
                    <a:p>
                      <a:pPr algn="ctr"/>
                      <a:r>
                        <a:rPr lang="en-US" sz="1200" dirty="0"/>
                        <a:t>2015-16 Goal</a:t>
                      </a:r>
                    </a:p>
                  </a:txBody>
                  <a:tcPr/>
                </a:tc>
                <a:tc>
                  <a:txBody>
                    <a:bodyPr/>
                    <a:lstStyle/>
                    <a:p>
                      <a:pPr algn="ctr"/>
                      <a:r>
                        <a:rPr lang="en-US" sz="1200" dirty="0"/>
                        <a:t>2015-16 Progress Target</a:t>
                      </a:r>
                    </a:p>
                  </a:txBody>
                  <a:tcPr/>
                </a:tc>
                <a:tc>
                  <a:txBody>
                    <a:bodyPr/>
                    <a:lstStyle/>
                    <a:p>
                      <a:pPr algn="ctr"/>
                      <a:r>
                        <a:rPr lang="en-US" sz="1200" dirty="0"/>
                        <a:t>2016-17 Goal</a:t>
                      </a:r>
                    </a:p>
                  </a:txBody>
                  <a:tcPr/>
                </a:tc>
                <a:tc>
                  <a:txBody>
                    <a:bodyPr/>
                    <a:lstStyle/>
                    <a:p>
                      <a:pPr algn="ctr"/>
                      <a:r>
                        <a:rPr lang="en-US" sz="1200" dirty="0"/>
                        <a:t>2016-17 Progress Target</a:t>
                      </a:r>
                    </a:p>
                  </a:txBody>
                  <a:tcPr/>
                </a:tc>
                <a:tc>
                  <a:txBody>
                    <a:bodyPr/>
                    <a:lstStyle/>
                    <a:p>
                      <a:pPr algn="ctr"/>
                      <a:r>
                        <a:rPr lang="en-US" sz="1200" dirty="0"/>
                        <a:t>2017-18 Goal</a:t>
                      </a:r>
                    </a:p>
                  </a:txBody>
                  <a:tcPr/>
                </a:tc>
                <a:tc>
                  <a:txBody>
                    <a:bodyPr/>
                    <a:lstStyle/>
                    <a:p>
                      <a:pPr algn="ctr"/>
                      <a:r>
                        <a:rPr lang="en-US" sz="1200" dirty="0"/>
                        <a:t>2017-18 Progress Target</a:t>
                      </a:r>
                    </a:p>
                  </a:txBody>
                  <a:tcPr/>
                </a:tc>
                <a:extLst>
                  <a:ext uri="{0D108BD9-81ED-4DB2-BD59-A6C34878D82A}">
                    <a16:rowId xmlns:a16="http://schemas.microsoft.com/office/drawing/2014/main" val="2326131637"/>
                  </a:ext>
                </a:extLst>
              </a:tr>
              <a:tr h="755550">
                <a:tc>
                  <a:txBody>
                    <a:bodyPr/>
                    <a:lstStyle/>
                    <a:p>
                      <a:pPr algn="ctr"/>
                      <a:r>
                        <a:rPr lang="en-US" sz="1200" dirty="0"/>
                        <a:t>Grades 3-8 ELA All Students Level 2 &amp; above</a:t>
                      </a:r>
                    </a:p>
                    <a:p>
                      <a:pPr algn="ctr"/>
                      <a:endParaRPr lang="en-US" sz="1200" dirty="0"/>
                    </a:p>
                  </a:txBody>
                  <a:tcPr/>
                </a:tc>
                <a:tc>
                  <a:txBody>
                    <a:bodyPr/>
                    <a:lstStyle/>
                    <a:p>
                      <a:pPr algn="ctr"/>
                      <a:r>
                        <a:rPr lang="en-US" sz="1200" dirty="0"/>
                        <a:t>26%</a:t>
                      </a:r>
                    </a:p>
                  </a:txBody>
                  <a:tcPr/>
                </a:tc>
                <a:tc>
                  <a:txBody>
                    <a:bodyPr/>
                    <a:lstStyle/>
                    <a:p>
                      <a:pPr algn="ctr"/>
                      <a:r>
                        <a:rPr lang="en-US" sz="1200" dirty="0"/>
                        <a:t>40%</a:t>
                      </a:r>
                    </a:p>
                  </a:txBody>
                  <a:tcPr/>
                </a:tc>
                <a:tc>
                  <a:txBody>
                    <a:bodyPr/>
                    <a:lstStyle/>
                    <a:p>
                      <a:pPr algn="ctr"/>
                      <a:r>
                        <a:rPr lang="en-US" sz="1200" dirty="0"/>
                        <a:t>27%</a:t>
                      </a:r>
                    </a:p>
                  </a:txBody>
                  <a:tcPr/>
                </a:tc>
                <a:tc>
                  <a:txBody>
                    <a:bodyPr/>
                    <a:lstStyle/>
                    <a:p>
                      <a:pPr algn="ctr"/>
                      <a:r>
                        <a:rPr lang="en-US" sz="1200" dirty="0"/>
                        <a:t>42%</a:t>
                      </a:r>
                    </a:p>
                  </a:txBody>
                  <a:tcPr/>
                </a:tc>
                <a:tc>
                  <a:txBody>
                    <a:bodyPr/>
                    <a:lstStyle/>
                    <a:p>
                      <a:pPr algn="ctr"/>
                      <a:r>
                        <a:rPr lang="en-US" sz="1200" dirty="0"/>
                        <a:t>29%</a:t>
                      </a:r>
                    </a:p>
                  </a:txBody>
                  <a:tcPr/>
                </a:tc>
                <a:tc>
                  <a:txBody>
                    <a:bodyPr/>
                    <a:lstStyle/>
                    <a:p>
                      <a:pPr algn="ctr"/>
                      <a:r>
                        <a:rPr lang="en-US" sz="1200" dirty="0"/>
                        <a:t>51%</a:t>
                      </a:r>
                    </a:p>
                  </a:txBody>
                  <a:tcPr/>
                </a:tc>
                <a:tc>
                  <a:txBody>
                    <a:bodyPr/>
                    <a:lstStyle/>
                    <a:p>
                      <a:pPr algn="ctr"/>
                      <a:r>
                        <a:rPr lang="en-US" sz="1200" dirty="0"/>
                        <a:t>32%</a:t>
                      </a:r>
                    </a:p>
                  </a:txBody>
                  <a:tcPr/>
                </a:tc>
                <a:extLst>
                  <a:ext uri="{0D108BD9-81ED-4DB2-BD59-A6C34878D82A}">
                    <a16:rowId xmlns:a16="http://schemas.microsoft.com/office/drawing/2014/main" val="3235490606"/>
                  </a:ext>
                </a:extLst>
              </a:tr>
              <a:tr h="648870">
                <a:tc>
                  <a:txBody>
                    <a:bodyPr/>
                    <a:lstStyle/>
                    <a:p>
                      <a:pPr algn="ctr"/>
                      <a:r>
                        <a:rPr lang="en-US" sz="1200" dirty="0"/>
                        <a:t>Grades 3-8 Math Black Students MGP</a:t>
                      </a:r>
                    </a:p>
                    <a:p>
                      <a:pPr algn="ctr"/>
                      <a:endParaRPr lang="en-US" sz="1200" dirty="0"/>
                    </a:p>
                  </a:txBody>
                  <a:tcPr/>
                </a:tc>
                <a:tc>
                  <a:txBody>
                    <a:bodyPr/>
                    <a:lstStyle/>
                    <a:p>
                      <a:pPr algn="ctr"/>
                      <a:r>
                        <a:rPr lang="en-US" sz="1200" dirty="0"/>
                        <a:t>41.79</a:t>
                      </a:r>
                    </a:p>
                  </a:txBody>
                  <a:tcPr/>
                </a:tc>
                <a:tc>
                  <a:txBody>
                    <a:bodyPr/>
                    <a:lstStyle/>
                    <a:p>
                      <a:pPr algn="ctr"/>
                      <a:r>
                        <a:rPr lang="en-US" sz="1200" dirty="0"/>
                        <a:t>48.96</a:t>
                      </a:r>
                    </a:p>
                  </a:txBody>
                  <a:tcPr/>
                </a:tc>
                <a:tc>
                  <a:txBody>
                    <a:bodyPr/>
                    <a:lstStyle/>
                    <a:p>
                      <a:pPr algn="ctr"/>
                      <a:r>
                        <a:rPr lang="en-US" sz="1200" dirty="0"/>
                        <a:t>42.79</a:t>
                      </a:r>
                    </a:p>
                  </a:txBody>
                  <a:tcPr/>
                </a:tc>
                <a:tc>
                  <a:txBody>
                    <a:bodyPr/>
                    <a:lstStyle/>
                    <a:p>
                      <a:pPr algn="ctr"/>
                      <a:r>
                        <a:rPr lang="en-US" sz="1200" dirty="0"/>
                        <a:t>48.96</a:t>
                      </a:r>
                    </a:p>
                  </a:txBody>
                  <a:tcPr/>
                </a:tc>
                <a:tc>
                  <a:txBody>
                    <a:bodyPr/>
                    <a:lstStyle/>
                    <a:p>
                      <a:pPr algn="ctr"/>
                      <a:r>
                        <a:rPr lang="en-US" sz="1200" dirty="0"/>
                        <a:t>42.79</a:t>
                      </a:r>
                    </a:p>
                  </a:txBody>
                  <a:tcPr/>
                </a:tc>
                <a:tc>
                  <a:txBody>
                    <a:bodyPr/>
                    <a:lstStyle/>
                    <a:p>
                      <a:pPr algn="ctr"/>
                      <a:r>
                        <a:rPr lang="en-US" sz="1200" dirty="0"/>
                        <a:t>48.96</a:t>
                      </a:r>
                    </a:p>
                  </a:txBody>
                  <a:tcPr/>
                </a:tc>
                <a:tc>
                  <a:txBody>
                    <a:bodyPr/>
                    <a:lstStyle/>
                    <a:p>
                      <a:pPr algn="ctr"/>
                      <a:r>
                        <a:rPr lang="en-US" sz="1200" dirty="0"/>
                        <a:t>43.79</a:t>
                      </a:r>
                    </a:p>
                  </a:txBody>
                  <a:tcPr/>
                </a:tc>
                <a:extLst>
                  <a:ext uri="{0D108BD9-81ED-4DB2-BD59-A6C34878D82A}">
                    <a16:rowId xmlns:a16="http://schemas.microsoft.com/office/drawing/2014/main" val="1988884005"/>
                  </a:ext>
                </a:extLst>
              </a:tr>
              <a:tr h="844475">
                <a:tc>
                  <a:txBody>
                    <a:bodyPr/>
                    <a:lstStyle/>
                    <a:p>
                      <a:pPr algn="ctr"/>
                      <a:r>
                        <a:rPr lang="en-US" sz="1200" dirty="0"/>
                        <a:t>Total Cohort Passing ELA Regents</a:t>
                      </a:r>
                    </a:p>
                  </a:txBody>
                  <a:tcPr/>
                </a:tc>
                <a:tc>
                  <a:txBody>
                    <a:bodyPr/>
                    <a:lstStyle/>
                    <a:p>
                      <a:pPr algn="ctr"/>
                      <a:r>
                        <a:rPr lang="en-US" sz="1200" dirty="0"/>
                        <a:t>18%</a:t>
                      </a:r>
                    </a:p>
                  </a:txBody>
                  <a:tcPr/>
                </a:tc>
                <a:tc>
                  <a:txBody>
                    <a:bodyPr/>
                    <a:lstStyle/>
                    <a:p>
                      <a:pPr algn="ctr"/>
                      <a:r>
                        <a:rPr lang="en-US" sz="1200" dirty="0"/>
                        <a:t>51%</a:t>
                      </a:r>
                    </a:p>
                  </a:txBody>
                  <a:tcPr/>
                </a:tc>
                <a:tc>
                  <a:txBody>
                    <a:bodyPr/>
                    <a:lstStyle/>
                    <a:p>
                      <a:pPr algn="ctr"/>
                      <a:r>
                        <a:rPr lang="en-US" sz="1200" dirty="0"/>
                        <a:t>19%</a:t>
                      </a:r>
                    </a:p>
                  </a:txBody>
                  <a:tcPr/>
                </a:tc>
                <a:tc>
                  <a:txBody>
                    <a:bodyPr/>
                    <a:lstStyle/>
                    <a:p>
                      <a:pPr algn="ctr"/>
                      <a:r>
                        <a:rPr lang="en-US" sz="1200" dirty="0"/>
                        <a:t>53%</a:t>
                      </a:r>
                    </a:p>
                  </a:txBody>
                  <a:tcPr/>
                </a:tc>
                <a:tc>
                  <a:txBody>
                    <a:bodyPr/>
                    <a:lstStyle/>
                    <a:p>
                      <a:pPr algn="ctr"/>
                      <a:r>
                        <a:rPr lang="en-US" sz="1200" dirty="0"/>
                        <a:t>21%</a:t>
                      </a:r>
                    </a:p>
                  </a:txBody>
                  <a:tcPr/>
                </a:tc>
                <a:tc>
                  <a:txBody>
                    <a:bodyPr/>
                    <a:lstStyle/>
                    <a:p>
                      <a:pPr algn="ctr"/>
                      <a:r>
                        <a:rPr lang="en-US" sz="1200" dirty="0"/>
                        <a:t>61%</a:t>
                      </a:r>
                    </a:p>
                  </a:txBody>
                  <a:tcPr/>
                </a:tc>
                <a:tc>
                  <a:txBody>
                    <a:bodyPr/>
                    <a:lstStyle/>
                    <a:p>
                      <a:pPr algn="ctr"/>
                      <a:r>
                        <a:rPr lang="en-US" sz="1200" dirty="0"/>
                        <a:t>24%</a:t>
                      </a:r>
                    </a:p>
                  </a:txBody>
                  <a:tcPr/>
                </a:tc>
                <a:extLst>
                  <a:ext uri="{0D108BD9-81ED-4DB2-BD59-A6C34878D82A}">
                    <a16:rowId xmlns:a16="http://schemas.microsoft.com/office/drawing/2014/main" val="3035098910"/>
                  </a:ext>
                </a:extLst>
              </a:tr>
              <a:tr h="621790">
                <a:tc>
                  <a:txBody>
                    <a:bodyPr/>
                    <a:lstStyle/>
                    <a:p>
                      <a:pPr algn="ctr"/>
                      <a:r>
                        <a:rPr lang="en-US" sz="1200" dirty="0"/>
                        <a:t>4-Year Grad Rate - All Students</a:t>
                      </a:r>
                    </a:p>
                  </a:txBody>
                  <a:tcPr/>
                </a:tc>
                <a:tc>
                  <a:txBody>
                    <a:bodyPr/>
                    <a:lstStyle/>
                    <a:p>
                      <a:pPr algn="ctr"/>
                      <a:r>
                        <a:rPr lang="en-US" sz="1200" dirty="0"/>
                        <a:t>26%</a:t>
                      </a:r>
                    </a:p>
                  </a:txBody>
                  <a:tcPr/>
                </a:tc>
                <a:tc>
                  <a:txBody>
                    <a:bodyPr/>
                    <a:lstStyle/>
                    <a:p>
                      <a:pPr algn="ctr"/>
                      <a:r>
                        <a:rPr lang="en-US" sz="1200" dirty="0"/>
                        <a:t>55%</a:t>
                      </a:r>
                    </a:p>
                  </a:txBody>
                  <a:tcPr/>
                </a:tc>
                <a:tc>
                  <a:txBody>
                    <a:bodyPr/>
                    <a:lstStyle/>
                    <a:p>
                      <a:pPr algn="ctr"/>
                      <a:r>
                        <a:rPr lang="en-US" sz="1200" dirty="0"/>
                        <a:t>27%</a:t>
                      </a:r>
                    </a:p>
                  </a:txBody>
                  <a:tcPr/>
                </a:tc>
                <a:tc>
                  <a:txBody>
                    <a:bodyPr/>
                    <a:lstStyle/>
                    <a:p>
                      <a:pPr algn="ctr"/>
                      <a:r>
                        <a:rPr lang="en-US" sz="1200" dirty="0"/>
                        <a:t>57%</a:t>
                      </a:r>
                    </a:p>
                  </a:txBody>
                  <a:tcPr/>
                </a:tc>
                <a:tc>
                  <a:txBody>
                    <a:bodyPr/>
                    <a:lstStyle/>
                    <a:p>
                      <a:pPr algn="ctr"/>
                      <a:r>
                        <a:rPr lang="en-US" sz="1200" dirty="0"/>
                        <a:t>29%</a:t>
                      </a:r>
                    </a:p>
                  </a:txBody>
                  <a:tcPr/>
                </a:tc>
                <a:tc>
                  <a:txBody>
                    <a:bodyPr/>
                    <a:lstStyle/>
                    <a:p>
                      <a:pPr algn="ctr"/>
                      <a:r>
                        <a:rPr lang="en-US" sz="1200" dirty="0"/>
                        <a:t>64%</a:t>
                      </a:r>
                    </a:p>
                  </a:txBody>
                  <a:tcPr/>
                </a:tc>
                <a:tc>
                  <a:txBody>
                    <a:bodyPr/>
                    <a:lstStyle/>
                    <a:p>
                      <a:pPr algn="ctr"/>
                      <a:r>
                        <a:rPr lang="en-US" sz="1200" dirty="0"/>
                        <a:t>32%</a:t>
                      </a:r>
                    </a:p>
                  </a:txBody>
                  <a:tcPr/>
                </a:tc>
                <a:extLst>
                  <a:ext uri="{0D108BD9-81ED-4DB2-BD59-A6C34878D82A}">
                    <a16:rowId xmlns:a16="http://schemas.microsoft.com/office/drawing/2014/main" val="2282099120"/>
                  </a:ext>
                </a:extLst>
              </a:tr>
            </a:tbl>
          </a:graphicData>
        </a:graphic>
      </p:graphicFrame>
      <p:sp>
        <p:nvSpPr>
          <p:cNvPr id="4" name="Slide Number Placeholder 3">
            <a:extLst>
              <a:ext uri="{FF2B5EF4-FFF2-40B4-BE49-F238E27FC236}">
                <a16:creationId xmlns:a16="http://schemas.microsoft.com/office/drawing/2014/main" id="{D3C46075-5AF1-44C5-82EC-4DD64A1F5F69}"/>
              </a:ext>
            </a:extLst>
          </p:cNvPr>
          <p:cNvSpPr>
            <a:spLocks noGrp="1"/>
          </p:cNvSpPr>
          <p:nvPr>
            <p:ph type="sldNum" sz="quarter" idx="12"/>
          </p:nvPr>
        </p:nvSpPr>
        <p:spPr/>
        <p:txBody>
          <a:bodyPr/>
          <a:lstStyle/>
          <a:p>
            <a:fld id="{68A9423C-4983-41F1-A5CB-CA7479874DC3}" type="slidenum">
              <a:rPr lang="en-US" smtClean="0"/>
              <a:t>7</a:t>
            </a:fld>
            <a:endParaRPr lang="en-US" dirty="0"/>
          </a:p>
        </p:txBody>
      </p:sp>
      <p:sp>
        <p:nvSpPr>
          <p:cNvPr id="5" name="Title 1">
            <a:extLst>
              <a:ext uri="{FF2B5EF4-FFF2-40B4-BE49-F238E27FC236}">
                <a16:creationId xmlns:a16="http://schemas.microsoft.com/office/drawing/2014/main" id="{6556A621-896A-4EE0-BEEC-55FD137E6E31}"/>
              </a:ext>
            </a:extLst>
          </p:cNvPr>
          <p:cNvSpPr>
            <a:spLocks noGrp="1"/>
          </p:cNvSpPr>
          <p:nvPr>
            <p:ph type="title"/>
          </p:nvPr>
        </p:nvSpPr>
        <p:spPr/>
        <p:txBody>
          <a:bodyPr>
            <a:noAutofit/>
          </a:bodyPr>
          <a:lstStyle/>
          <a:p>
            <a:r>
              <a:rPr lang="en-US" sz="3600" dirty="0"/>
              <a:t>DI Indicator Goals &amp; Progress Targets: Examples</a:t>
            </a:r>
          </a:p>
        </p:txBody>
      </p:sp>
    </p:spTree>
    <p:extLst>
      <p:ext uri="{BB962C8B-B14F-4D97-AF65-F5344CB8AC3E}">
        <p14:creationId xmlns:p14="http://schemas.microsoft.com/office/powerpoint/2010/main" val="199129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a:t>The Level 1 Indicators</a:t>
            </a:r>
          </a:p>
        </p:txBody>
      </p:sp>
      <p:sp>
        <p:nvSpPr>
          <p:cNvPr id="3" name="Content Placeholder 2"/>
          <p:cNvSpPr>
            <a:spLocks noGrp="1"/>
          </p:cNvSpPr>
          <p:nvPr>
            <p:ph sz="half" idx="1"/>
          </p:nvPr>
        </p:nvSpPr>
        <p:spPr/>
        <p:txBody>
          <a:bodyPr>
            <a:normAutofit fontScale="62500" lnSpcReduction="20000"/>
          </a:bodyPr>
          <a:lstStyle/>
          <a:p>
            <a:pPr marL="0" indent="0">
              <a:buNone/>
            </a:pPr>
            <a:r>
              <a:rPr lang="en-US" dirty="0">
                <a:solidFill>
                  <a:schemeClr val="tx1">
                    <a:lumMod val="90000"/>
                    <a:lumOff val="10000"/>
                  </a:schemeClr>
                </a:solidFill>
              </a:rPr>
              <a:t>Elementary and Middle:</a:t>
            </a:r>
          </a:p>
          <a:p>
            <a:pPr marL="0" indent="0">
              <a:buNone/>
            </a:pPr>
            <a:endParaRPr lang="en-US" dirty="0">
              <a:solidFill>
                <a:schemeClr val="tx1">
                  <a:lumMod val="90000"/>
                  <a:lumOff val="10000"/>
                </a:schemeClr>
              </a:solidFill>
            </a:endParaRPr>
          </a:p>
          <a:p>
            <a:r>
              <a:rPr lang="en-US" dirty="0">
                <a:solidFill>
                  <a:schemeClr val="tx1">
                    <a:lumMod val="90000"/>
                    <a:lumOff val="10000"/>
                  </a:schemeClr>
                </a:solidFill>
              </a:rPr>
              <a:t>Making Priority School Progress</a:t>
            </a:r>
          </a:p>
          <a:p>
            <a:r>
              <a:rPr lang="en-US" dirty="0">
                <a:solidFill>
                  <a:schemeClr val="tx1">
                    <a:lumMod val="90000"/>
                    <a:lumOff val="10000"/>
                  </a:schemeClr>
                </a:solidFill>
              </a:rPr>
              <a:t>Percent of Students at or above Level 2 in ELA </a:t>
            </a:r>
          </a:p>
          <a:p>
            <a:r>
              <a:rPr lang="en-US" dirty="0">
                <a:solidFill>
                  <a:schemeClr val="tx1">
                    <a:lumMod val="90000"/>
                    <a:lumOff val="10000"/>
                  </a:schemeClr>
                </a:solidFill>
              </a:rPr>
              <a:t>Percent of Students at or above Level 2 in math</a:t>
            </a:r>
          </a:p>
          <a:p>
            <a:r>
              <a:rPr lang="en-US" dirty="0">
                <a:solidFill>
                  <a:schemeClr val="tx1">
                    <a:lumMod val="90000"/>
                    <a:lumOff val="10000"/>
                  </a:schemeClr>
                </a:solidFill>
              </a:rPr>
              <a:t>Mean Student Growth Percentile in ELA</a:t>
            </a:r>
          </a:p>
          <a:p>
            <a:r>
              <a:rPr lang="en-US" dirty="0">
                <a:solidFill>
                  <a:schemeClr val="tx1">
                    <a:lumMod val="90000"/>
                    <a:lumOff val="10000"/>
                  </a:schemeClr>
                </a:solidFill>
              </a:rPr>
              <a:t>Mean Student Growth Percentile in math</a:t>
            </a:r>
          </a:p>
          <a:p>
            <a:r>
              <a:rPr lang="en-US" dirty="0">
                <a:solidFill>
                  <a:schemeClr val="tx1">
                    <a:lumMod val="90000"/>
                    <a:lumOff val="10000"/>
                  </a:schemeClr>
                </a:solidFill>
              </a:rPr>
              <a:t>Percent of Students at or Above Level 3 in Science</a:t>
            </a:r>
          </a:p>
          <a:p>
            <a:r>
              <a:rPr lang="en-US" dirty="0">
                <a:solidFill>
                  <a:schemeClr val="tx1">
                    <a:lumMod val="90000"/>
                    <a:lumOff val="10000"/>
                  </a:schemeClr>
                </a:solidFill>
              </a:rPr>
              <a:t>Serious Incidents (VADIR)</a:t>
            </a:r>
          </a:p>
        </p:txBody>
      </p:sp>
      <p:sp>
        <p:nvSpPr>
          <p:cNvPr id="4" name="Content Placeholder 3"/>
          <p:cNvSpPr>
            <a:spLocks noGrp="1"/>
          </p:cNvSpPr>
          <p:nvPr>
            <p:ph sz="half" idx="2"/>
          </p:nvPr>
        </p:nvSpPr>
        <p:spPr/>
        <p:txBody>
          <a:bodyPr>
            <a:normAutofit fontScale="62500" lnSpcReduction="20000"/>
          </a:bodyPr>
          <a:lstStyle/>
          <a:p>
            <a:pPr marL="0" indent="0">
              <a:buNone/>
            </a:pPr>
            <a:r>
              <a:rPr lang="en-US" dirty="0">
                <a:solidFill>
                  <a:schemeClr val="tx1">
                    <a:lumMod val="90000"/>
                    <a:lumOff val="10000"/>
                  </a:schemeClr>
                </a:solidFill>
              </a:rPr>
              <a:t>High School:</a:t>
            </a:r>
          </a:p>
          <a:p>
            <a:pPr marL="0" indent="0">
              <a:buNone/>
            </a:pPr>
            <a:endParaRPr lang="en-US" dirty="0">
              <a:solidFill>
                <a:schemeClr val="tx1">
                  <a:lumMod val="90000"/>
                  <a:lumOff val="10000"/>
                </a:schemeClr>
              </a:solidFill>
            </a:endParaRPr>
          </a:p>
          <a:p>
            <a:r>
              <a:rPr lang="en-US" dirty="0">
                <a:solidFill>
                  <a:schemeClr val="tx1">
                    <a:lumMod val="90000"/>
                    <a:lumOff val="10000"/>
                  </a:schemeClr>
                </a:solidFill>
              </a:rPr>
              <a:t>Making Priority School Progress</a:t>
            </a:r>
          </a:p>
          <a:p>
            <a:r>
              <a:rPr lang="en-US" dirty="0">
                <a:solidFill>
                  <a:schemeClr val="tx1">
                    <a:lumMod val="90000"/>
                    <a:lumOff val="10000"/>
                  </a:schemeClr>
                </a:solidFill>
              </a:rPr>
              <a:t>4-year High School Graduation Rate</a:t>
            </a:r>
          </a:p>
          <a:p>
            <a:r>
              <a:rPr lang="en-US" dirty="0">
                <a:solidFill>
                  <a:schemeClr val="tx1">
                    <a:lumMod val="90000"/>
                    <a:lumOff val="10000"/>
                  </a:schemeClr>
                </a:solidFill>
              </a:rPr>
              <a:t>5-year High School Graduation Rate</a:t>
            </a:r>
          </a:p>
          <a:p>
            <a:r>
              <a:rPr lang="en-US" dirty="0">
                <a:solidFill>
                  <a:schemeClr val="tx1">
                    <a:lumMod val="90000"/>
                    <a:lumOff val="10000"/>
                  </a:schemeClr>
                </a:solidFill>
              </a:rPr>
              <a:t>Percent of Students Graduating with Regents Diploma with Advanced Designation</a:t>
            </a:r>
          </a:p>
          <a:p>
            <a:r>
              <a:rPr lang="en-US" dirty="0">
                <a:solidFill>
                  <a:schemeClr val="tx1">
                    <a:lumMod val="90000"/>
                    <a:lumOff val="10000"/>
                  </a:schemeClr>
                </a:solidFill>
              </a:rPr>
              <a:t>Percent of 10</a:t>
            </a:r>
            <a:r>
              <a:rPr lang="en-US" baseline="30000" dirty="0">
                <a:solidFill>
                  <a:schemeClr val="tx1">
                    <a:lumMod val="90000"/>
                    <a:lumOff val="10000"/>
                  </a:schemeClr>
                </a:solidFill>
              </a:rPr>
              <a:t>th</a:t>
            </a:r>
            <a:r>
              <a:rPr lang="en-US" dirty="0">
                <a:solidFill>
                  <a:schemeClr val="tx1">
                    <a:lumMod val="90000"/>
                    <a:lumOff val="10000"/>
                  </a:schemeClr>
                </a:solidFill>
              </a:rPr>
              <a:t> graders passing Math Regents</a:t>
            </a:r>
          </a:p>
          <a:p>
            <a:r>
              <a:rPr lang="en-US" dirty="0">
                <a:solidFill>
                  <a:schemeClr val="tx1">
                    <a:lumMod val="90000"/>
                    <a:lumOff val="10000"/>
                  </a:schemeClr>
                </a:solidFill>
              </a:rPr>
              <a:t>Percent of 11</a:t>
            </a:r>
            <a:r>
              <a:rPr lang="en-US" baseline="30000" dirty="0">
                <a:solidFill>
                  <a:schemeClr val="tx1">
                    <a:lumMod val="90000"/>
                    <a:lumOff val="10000"/>
                  </a:schemeClr>
                </a:solidFill>
              </a:rPr>
              <a:t>th</a:t>
            </a:r>
            <a:r>
              <a:rPr lang="en-US" dirty="0">
                <a:solidFill>
                  <a:schemeClr val="tx1">
                    <a:lumMod val="90000"/>
                    <a:lumOff val="10000"/>
                  </a:schemeClr>
                </a:solidFill>
              </a:rPr>
              <a:t> graders passing ELA Regents</a:t>
            </a:r>
          </a:p>
          <a:p>
            <a:r>
              <a:rPr lang="en-US" dirty="0">
                <a:solidFill>
                  <a:schemeClr val="tx1">
                    <a:lumMod val="90000"/>
                    <a:lumOff val="10000"/>
                  </a:schemeClr>
                </a:solidFill>
              </a:rPr>
              <a:t>Serious Incidents (VADIR)</a:t>
            </a:r>
          </a:p>
        </p:txBody>
      </p:sp>
      <p:sp>
        <p:nvSpPr>
          <p:cNvPr id="7" name="Slide Number Placeholder 3"/>
          <p:cNvSpPr>
            <a:spLocks noGrp="1"/>
          </p:cNvSpPr>
          <p:nvPr>
            <p:ph type="sldNum" sz="quarter" idx="12"/>
          </p:nvPr>
        </p:nvSpPr>
        <p:spPr>
          <a:xfrm>
            <a:off x="6553200" y="6356350"/>
            <a:ext cx="2133600" cy="365125"/>
          </a:xfrm>
        </p:spPr>
        <p:txBody>
          <a:bodyPr/>
          <a:lstStyle/>
          <a:p>
            <a:fld id="{68A9423C-4983-41F1-A5CB-CA7479874DC3}" type="slidenum">
              <a:rPr lang="en-US" smtClean="0"/>
              <a:t>8</a:t>
            </a:fld>
            <a:endParaRPr lang="en-US" dirty="0"/>
          </a:p>
        </p:txBody>
      </p:sp>
    </p:spTree>
    <p:extLst>
      <p:ext uri="{BB962C8B-B14F-4D97-AF65-F5344CB8AC3E}">
        <p14:creationId xmlns:p14="http://schemas.microsoft.com/office/powerpoint/2010/main" val="879183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a:t>Level 2 Indicators</a:t>
            </a:r>
          </a:p>
        </p:txBody>
      </p:sp>
      <p:sp>
        <p:nvSpPr>
          <p:cNvPr id="3" name="Content Placeholder 2"/>
          <p:cNvSpPr>
            <a:spLocks noGrp="1"/>
          </p:cNvSpPr>
          <p:nvPr>
            <p:ph idx="1"/>
          </p:nvPr>
        </p:nvSpPr>
        <p:spPr>
          <a:xfrm>
            <a:off x="346838" y="1524014"/>
            <a:ext cx="8458200" cy="5537200"/>
          </a:xfrm>
        </p:spPr>
        <p:txBody>
          <a:bodyPr>
            <a:noAutofit/>
          </a:bodyPr>
          <a:lstStyle/>
          <a:p>
            <a:pPr marL="0" indent="0">
              <a:lnSpc>
                <a:spcPct val="120000"/>
              </a:lnSpc>
              <a:spcBef>
                <a:spcPts val="0"/>
              </a:spcBef>
              <a:buNone/>
            </a:pPr>
            <a:r>
              <a:rPr lang="en-US" sz="1600" dirty="0">
                <a:solidFill>
                  <a:schemeClr val="tx1">
                    <a:lumMod val="90000"/>
                    <a:lumOff val="10000"/>
                  </a:schemeClr>
                </a:solidFill>
              </a:rPr>
              <a:t>Level 2 Indicators Include:</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Indicators for students subgroups (i.e., English language learners, low-income students, racial/ethnic groups and students with disabilities).</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Implementing a Community School Model, expanded learning time and other key system initiatives.</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School climate (i.e., attendance, suspensions).</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Gaps between a student group and students who are not members of the group (e.g., between students with disabilities and students without disabilities).</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Students passing courses.</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High School Student Promotion Rates (promoted from grades 9,10 &amp; 11).</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College- and Career- Readiness.</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Developmentally Appropriate Child Assessments: Pre-K to Third Grades.</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Teachers Teaching out of Certification Area.</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Teacher Turnover.</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Post-graduation plans for students.</a:t>
            </a:r>
          </a:p>
          <a:p>
            <a:pPr marL="919162" lvl="1" indent="-285750" algn="just">
              <a:lnSpc>
                <a:spcPct val="120000"/>
              </a:lnSpc>
              <a:spcBef>
                <a:spcPts val="0"/>
              </a:spcBef>
              <a:buSzPct val="100000"/>
              <a:buFont typeface="Arial" panose="020B0604020202020204" pitchFamily="34" charset="0"/>
              <a:buChar char="•"/>
            </a:pPr>
            <a:r>
              <a:rPr lang="en-US" sz="1600" dirty="0">
                <a:solidFill>
                  <a:schemeClr val="tx1">
                    <a:lumMod val="90000"/>
                    <a:lumOff val="10000"/>
                  </a:schemeClr>
                </a:solidFill>
              </a:rPr>
              <a:t>Local measures approved by the Commissioner.</a:t>
            </a:r>
          </a:p>
        </p:txBody>
      </p:sp>
      <p:sp>
        <p:nvSpPr>
          <p:cNvPr id="6" name="Slide Number Placeholder 3"/>
          <p:cNvSpPr>
            <a:spLocks noGrp="1"/>
          </p:cNvSpPr>
          <p:nvPr>
            <p:ph type="sldNum" sz="quarter" idx="12"/>
          </p:nvPr>
        </p:nvSpPr>
        <p:spPr>
          <a:xfrm>
            <a:off x="6553200" y="6356350"/>
            <a:ext cx="2133600" cy="365125"/>
          </a:xfrm>
        </p:spPr>
        <p:txBody>
          <a:bodyPr/>
          <a:lstStyle/>
          <a:p>
            <a:fld id="{68A9423C-4983-41F1-A5CB-CA7479874DC3}" type="slidenum">
              <a:rPr lang="en-US" smtClean="0"/>
              <a:t>9</a:t>
            </a:fld>
            <a:endParaRPr lang="en-US" dirty="0"/>
          </a:p>
        </p:txBody>
      </p:sp>
    </p:spTree>
    <p:extLst>
      <p:ext uri="{BB962C8B-B14F-4D97-AF65-F5344CB8AC3E}">
        <p14:creationId xmlns:p14="http://schemas.microsoft.com/office/powerpoint/2010/main" val="639872766"/>
      </p:ext>
    </p:extLst>
  </p:cSld>
  <p:clrMapOvr>
    <a:masterClrMapping/>
  </p:clrMapOvr>
</p:sld>
</file>

<file path=ppt/theme/theme1.xml><?xml version="1.0" encoding="utf-8"?>
<a:theme xmlns:a="http://schemas.openxmlformats.org/drawingml/2006/main" name="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8937</TotalTime>
  <Words>2678</Words>
  <Application>Microsoft Office PowerPoint</Application>
  <PresentationFormat>On-screen Show (4:3)</PresentationFormat>
  <Paragraphs>480</Paragraphs>
  <Slides>32</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ＭＳ Ｐゴシック</vt:lpstr>
      <vt:lpstr>Arial</vt:lpstr>
      <vt:lpstr>Calibri</vt:lpstr>
      <vt:lpstr>CartoGothic Std</vt:lpstr>
      <vt:lpstr>Helvetica</vt:lpstr>
      <vt:lpstr>Rockwell</vt:lpstr>
      <vt:lpstr>Times New Roman</vt:lpstr>
      <vt:lpstr>NewEngageTheme</vt:lpstr>
      <vt:lpstr>   Demonstrable Improvement for 2017-18  Presented by   Ira Schwartz &amp; Shibu Joseph December 13, 2017     </vt:lpstr>
      <vt:lpstr>Overview</vt:lpstr>
      <vt:lpstr>Purpose of the Webinar</vt:lpstr>
      <vt:lpstr>Questions </vt:lpstr>
      <vt:lpstr>DI Indicators, Goals &amp; Progress Targets </vt:lpstr>
      <vt:lpstr>DI Indicator Goals &amp; Progress Targets</vt:lpstr>
      <vt:lpstr>DI Indicator Goals &amp; Progress Targets: Examples</vt:lpstr>
      <vt:lpstr>The Level 1 Indicators</vt:lpstr>
      <vt:lpstr>Level 2 Indicators</vt:lpstr>
      <vt:lpstr>Computation of a DI Index</vt:lpstr>
      <vt:lpstr>Computing the Demonstrable  Improvement Index: Example</vt:lpstr>
      <vt:lpstr>DI Status for 2016-17</vt:lpstr>
      <vt:lpstr>Proposal for Modifying Demonstrable Improvement Determination Process for 2017-18</vt:lpstr>
      <vt:lpstr>Comparison of Weights: 2016-17 to 2017-18</vt:lpstr>
      <vt:lpstr>Examples of Proposed DI Determination Process </vt:lpstr>
      <vt:lpstr>Examples of Proposed DI Determination Process </vt:lpstr>
      <vt:lpstr>Examples of Proposed DI Determination Process </vt:lpstr>
      <vt:lpstr>Examples of Proposed DI Determination Process </vt:lpstr>
      <vt:lpstr>Examples of Proposed DI Determination Process </vt:lpstr>
      <vt:lpstr>Request for Feedback </vt:lpstr>
      <vt:lpstr>Additional Level 1 Indicators for 2017-18</vt:lpstr>
      <vt:lpstr>Replacement/Removal of Indicators </vt:lpstr>
      <vt:lpstr>Changes to VADIR School Safety Indicator #5</vt:lpstr>
      <vt:lpstr>Changes to VADIR School Safety Indicator #5</vt:lpstr>
      <vt:lpstr>Questions </vt:lpstr>
      <vt:lpstr>Next Steps</vt:lpstr>
      <vt:lpstr>2017-18 Preliminary Data and  DI Index Appeal</vt:lpstr>
      <vt:lpstr>Preliminary DI Decision</vt:lpstr>
      <vt:lpstr>Preliminary DI Decision</vt:lpstr>
      <vt:lpstr>School Receivership Website: Regulations, Requirements, Grants etc.</vt:lpstr>
      <vt:lpstr>School Receivership Website: Demonstrable Improvement</vt:lpstr>
      <vt:lpstr>Questions </vt:lpstr>
    </vt:vector>
  </TitlesOfParts>
  <Company>NYSED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Demonstrable Improvement Webina</dc:title>
  <dc:creator>New York State Education Department</dc:creator>
  <cp:lastModifiedBy>Paulette Coppin</cp:lastModifiedBy>
  <cp:revision>354</cp:revision>
  <cp:lastPrinted>2017-12-13T13:31:10Z</cp:lastPrinted>
  <dcterms:created xsi:type="dcterms:W3CDTF">2016-01-21T16:13:50Z</dcterms:created>
  <dcterms:modified xsi:type="dcterms:W3CDTF">2017-12-13T19:38:16Z</dcterms:modified>
</cp:coreProperties>
</file>